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sldIdLst>
    <p:sldId id="256" r:id="rId2"/>
    <p:sldId id="330" r:id="rId3"/>
    <p:sldId id="258" r:id="rId4"/>
    <p:sldId id="333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34" r:id="rId16"/>
    <p:sldId id="331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9" r:id="rId25"/>
    <p:sldId id="280" r:id="rId26"/>
    <p:sldId id="281" r:id="rId27"/>
    <p:sldId id="335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6" r:id="rId49"/>
    <p:sldId id="307" r:id="rId50"/>
    <p:sldId id="308" r:id="rId51"/>
    <p:sldId id="309" r:id="rId52"/>
    <p:sldId id="310" r:id="rId53"/>
    <p:sldId id="311" r:id="rId54"/>
    <p:sldId id="314" r:id="rId55"/>
    <p:sldId id="315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outlineViewPr>
    <p:cViewPr>
      <p:scale>
        <a:sx n="33" d="100"/>
        <a:sy n="33" d="100"/>
      </p:scale>
      <p:origin x="0" y="-7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D3CF4-346C-4ED5-A56A-D0EEDFF236E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00053-EFE3-4479-AA85-38FD6515C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867F-CF44-4C17-9365-E4E4CC685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0810C-A7F6-4750-8239-4578EB0F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881DC-DED6-4ED3-80BE-98FAA24C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01BA-D6B3-40AF-B72F-A3D809188A85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E0DF-79C5-48E4-8D72-7F7574DD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B367D-155A-43A1-A397-57487689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AFE53-F6C0-44F1-B557-692F0DFD57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1398"/>
            <a:ext cx="5074920" cy="54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8913F-3FDB-4415-8393-D1CC04F714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061704" cy="171025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FEB9A8B-E6E8-4019-B209-282EFE7179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84" y="5269817"/>
            <a:ext cx="1083535" cy="10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5502-6532-492C-8AF8-1C905B73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8E295-2924-47B3-B128-A5FF214BC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85DBD-3A60-4056-A1C9-052FD0A9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90BDD-C764-4A5E-8F04-077976160B09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C9AF-472E-4A46-AB1F-643CC32A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D97F-F75C-4495-9C18-F4465A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2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D9EF8-99F3-415A-8D08-294FEF367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EDC73-74ED-435B-B940-E493CC4FB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5CD0-3DBE-419F-82EC-F4BC3BBF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F54D-1F73-4987-870B-C7A14703644B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D5808-C66B-42FF-A678-96C351A3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1D23-4604-4444-803B-5AF61140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8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70181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– sentr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teltekst"/>
          <p:cNvSpPr txBox="1">
            <a:spLocks noGrp="1"/>
          </p:cNvSpPr>
          <p:nvPr>
            <p:ph type="title"/>
          </p:nvPr>
        </p:nvSpPr>
        <p:spPr>
          <a:xfrm>
            <a:off x="1190625" y="2536031"/>
            <a:ext cx="9810750" cy="1785938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31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38744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1DB7-CDC1-496D-B74F-44E7E688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53988-2C36-43EF-B0A6-BE0274FE8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736CC-18A2-4417-A5B1-F157FE8F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B01-B0BD-42D9-ACB9-7971DE28BA07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6B724-BE57-4B3D-B8BD-B1796594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061" y="635635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5F24-EA19-460E-A989-7A894F95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5E0E4-4A8A-48A7-BEDE-64A783141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" y="92743"/>
            <a:ext cx="3986783" cy="4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9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1CCA-0D28-4DBD-822E-B79E6229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3B13D-DBA7-47F9-980C-E5BE37A08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67284-6C86-480B-AF98-6FE57613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0FCF-886C-4111-BE0A-C3CBC7C88D9B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03B3D-DCBA-4F0F-A042-350406A1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062" y="6356350"/>
            <a:ext cx="7748336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5B2CD-250E-4D26-8D39-DC0FE037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1D72-6C8F-4FFF-98E2-C452A54E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DD5B-8801-40F0-BA8D-71517484E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B9A80-13BE-443A-AACE-421CE5D02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14C03-6ECD-4DB6-8F3E-1EFE2155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E02D-5757-417E-A9AF-E75549C60FE0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2FDE4-EBB2-409F-B199-3F118892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2567" y="6356350"/>
            <a:ext cx="6937065" cy="365125"/>
          </a:xfrm>
        </p:spPr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899AF-166E-4747-B058-45C2349B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0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1DE0-6933-45E8-8456-BF7C776F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CFF36-2828-4C42-9408-B2035729F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31D16-1E88-4F5D-9425-A17DCC7DB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AE265-DE89-4E2D-9CFA-E9AF5D17B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ADA5D-5C94-4C91-AC88-681CCE2E8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C9012-FF02-43CE-A9FC-E16C80F3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2342-8081-42B3-9720-A6B9FC7F551F}" type="datetime1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ADFC5-44AB-41DE-9475-D41EC5B9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11C40-1938-4243-879B-93BFC6C1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8F13-4A05-41C7-90CE-9C9B17CD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0A429-D6A6-4752-A5AC-65A2572D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2418B-A6C8-40CF-A29D-FD75C51D1683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7C100-8A4A-4F59-AE18-F5283725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8F35F-4011-482B-A128-8D70191F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4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963AE-DD4B-4049-BE48-2C3B3905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E672-661A-4FC1-AA6D-E1E292AC58DB}" type="datetime1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36035-E9D1-4C31-99EF-547678E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FC318-F626-4219-9B41-E066EB4C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1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56D3-6E66-487D-9905-735947A3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43D1-4396-4040-9F5F-42B8D8D4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4B3DA-0C5F-40EA-B5B1-0ACD14833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D705A-EE5F-4F14-ABAE-71A62369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6E825-5DCD-4122-A992-3D7963F3F9ED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6570F-75C9-41DE-A667-8D09E219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1F36C-3E1D-44FE-B61A-68F0EE0E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A150-D856-4173-8702-4798F741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E0D2B-6F32-4CA9-8614-744B01948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D4528-CB36-4364-AF58-01D6BA2B0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F51D2-5169-42BD-A7FB-3E35071A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084E-C457-43D9-99FE-D0E44B961F97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379EB-0368-4D2F-8129-26E6FA885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52F39-4EF6-4BA6-8676-E641E7C9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5E894-935A-42F9-9ABD-6141DD20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23C0E-34DD-4F2A-93BB-39304F438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6F42A-6A37-4070-9BC8-10377460F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8C682-816D-4EBD-A2CE-90DD334BC485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F3370-938D-40C8-BAC5-42411855B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Astrid Marie Jorde Sandsør – SPED4010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839E8-B95D-4628-BD51-7D4951B17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sokogskriv.n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simprove.com/en/what-is-the-difference-between-anova-and-regression-and-which-one-to-choos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5AFD-2D77-49B0-BC44-067E63268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" y="2560320"/>
            <a:ext cx="11679936" cy="1438656"/>
          </a:xfrm>
        </p:spPr>
        <p:txBody>
          <a:bodyPr>
            <a:normAutofit/>
          </a:bodyPr>
          <a:lstStyle/>
          <a:p>
            <a:r>
              <a:rPr lang="nb-NO" noProof="0" dirty="0"/>
              <a:t>Standarder for god forskning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09D14-1075-4CCE-92AF-04C9BA4E5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7680"/>
            <a:ext cx="9144000" cy="960120"/>
          </a:xfrm>
        </p:spPr>
        <p:txBody>
          <a:bodyPr/>
          <a:lstStyle/>
          <a:p>
            <a:r>
              <a:rPr lang="nb-NO" noProof="0" dirty="0"/>
              <a:t>Astrid Marie Jorde Sandsør</a:t>
            </a:r>
          </a:p>
        </p:txBody>
      </p:sp>
    </p:spTree>
    <p:extLst>
      <p:ext uri="{BB962C8B-B14F-4D97-AF65-F5344CB8AC3E}">
        <p14:creationId xmlns:p14="http://schemas.microsoft.com/office/powerpoint/2010/main" val="330934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iD: Analy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Forskjell-i-forskjeller: Analyse</a:t>
            </a:r>
          </a:p>
        </p:txBody>
      </p:sp>
      <p:sp>
        <p:nvSpPr>
          <p:cNvPr id="243" name="Plotte data/ANOVA = tidstrender før 2020 for 8 kl og 9 k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noProof="0" dirty="0"/>
              <a:t>Plotte data= tidstrender før 2020 for 8. klasse og 9. klasse. Er det felles trend? (avgjørende antakelse)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noProof="0" dirty="0"/>
              <a:t>Hvis felles trend: Regresjon der man kjører en forskjell-i-forskjeller analyse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endParaRPr lang="nb-NO" noProof="0" dirty="0"/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noProof="0" dirty="0"/>
              <a:t>δ: Effekten av leseprogrammet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AC0A7-9214-4FC9-81B5-05A5B758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21" y="4465765"/>
            <a:ext cx="5040788" cy="47945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2F4AF-C638-450C-952A-151508B8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Begrunne valg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noProof="0" dirty="0"/>
              <a:t>Begrunne valg</a:t>
            </a:r>
          </a:p>
          <a:p>
            <a:pPr marL="795606" lvl="1" indent="-397803" defTabSz="318242">
              <a:spcBef>
                <a:spcPts val="2461"/>
              </a:spcBef>
              <a:defRPr sz="3564"/>
            </a:pPr>
            <a:r>
              <a:rPr lang="nb-NO" noProof="0" dirty="0"/>
              <a:t>diskutere styrker/svakheter</a:t>
            </a:r>
          </a:p>
          <a:p>
            <a:pPr marL="795606" lvl="1" indent="-397803" defTabSz="318242">
              <a:spcBef>
                <a:spcPts val="2461"/>
              </a:spcBef>
              <a:defRPr sz="3564"/>
            </a:pPr>
            <a:r>
              <a:rPr lang="nb-NO" noProof="0" dirty="0"/>
              <a:t>gjøre praktiske (etiske) </a:t>
            </a:r>
            <a:r>
              <a:rPr lang="nb-NO" noProof="0" dirty="0" err="1"/>
              <a:t>virderinger</a:t>
            </a:r>
            <a:endParaRPr lang="nb-NO" noProof="0" dirty="0"/>
          </a:p>
          <a:p>
            <a:pPr marL="1193410" lvl="2" indent="-397803" defTabSz="318242">
              <a:spcBef>
                <a:spcPts val="2461"/>
              </a:spcBef>
              <a:defRPr sz="3564"/>
            </a:pPr>
            <a:r>
              <a:rPr lang="nb-NO" noProof="0" dirty="0"/>
              <a:t>Hva fungerer i den virkelige verden</a:t>
            </a:r>
          </a:p>
        </p:txBody>
      </p:sp>
      <p:sp>
        <p:nvSpPr>
          <p:cNvPr id="6" name="DiD: Analyse">
            <a:extLst>
              <a:ext uri="{FF2B5EF4-FFF2-40B4-BE49-F238E27FC236}">
                <a16:creationId xmlns:a16="http://schemas.microsoft.com/office/drawing/2014/main" id="{3B4B31E0-412E-48E8-B0BD-482A8BB26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/>
          <a:lstStyle/>
          <a:p>
            <a:r>
              <a:rPr lang="nb-NO" noProof="0" dirty="0"/>
              <a:t>Husk: Ingen perfekte løsninger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44358-A9BB-40F5-985A-AAB7D908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or eksam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For eksamen</a:t>
            </a:r>
          </a:p>
        </p:txBody>
      </p:sp>
      <p:sp>
        <p:nvSpPr>
          <p:cNvPr id="249" name="Velg design og analyser dere er trygge på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53602" indent="-353602" defTabSz="282882">
              <a:spcBef>
                <a:spcPts val="2180"/>
              </a:spcBef>
              <a:defRPr sz="3168"/>
            </a:pPr>
            <a:r>
              <a:rPr lang="nb-NO" noProof="0" dirty="0"/>
              <a:t>Velg design og analyser dere er trygge på</a:t>
            </a:r>
          </a:p>
          <a:p>
            <a:pPr marL="707205" lvl="1" indent="-353602" defTabSz="282882">
              <a:spcBef>
                <a:spcPts val="2180"/>
              </a:spcBef>
              <a:defRPr sz="3168"/>
            </a:pPr>
            <a:r>
              <a:rPr lang="nb-NO" noProof="0" dirty="0"/>
              <a:t>La dere gjerne inspirere av gode eksempler i artikler dere leser</a:t>
            </a:r>
          </a:p>
          <a:p>
            <a:pPr marL="707205" lvl="1" indent="-353602" defTabSz="282882">
              <a:spcBef>
                <a:spcPts val="2180"/>
              </a:spcBef>
              <a:defRPr sz="3168"/>
            </a:pPr>
            <a:r>
              <a:rPr lang="nb-NO" noProof="0" dirty="0"/>
              <a:t>begrunn valgene</a:t>
            </a:r>
          </a:p>
          <a:p>
            <a:pPr marL="1060809" lvl="2" indent="-353602" defTabSz="282882">
              <a:spcBef>
                <a:spcPts val="2180"/>
              </a:spcBef>
              <a:defRPr sz="3168"/>
            </a:pPr>
            <a:r>
              <a:rPr lang="nb-NO" noProof="0" dirty="0"/>
              <a:t>fordeler/ulemper (f.eks. styrke)</a:t>
            </a:r>
          </a:p>
          <a:p>
            <a:pPr marL="707205" lvl="1" indent="-353602" defTabSz="282882">
              <a:spcBef>
                <a:spcPts val="2180"/>
              </a:spcBef>
              <a:defRPr sz="3168"/>
            </a:pPr>
            <a:r>
              <a:rPr lang="nb-NO" noProof="0" dirty="0"/>
              <a:t>Sensorene vet hva dere har lært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B47F9-5F1C-49AF-B43B-B220CEE7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For masteroppgav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For masteroppgaven</a:t>
            </a:r>
          </a:p>
        </p:txBody>
      </p:sp>
      <p:sp>
        <p:nvSpPr>
          <p:cNvPr id="252" name="Diskuter med veilede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Diskuter med veileder </a:t>
            </a:r>
          </a:p>
          <a:p>
            <a:r>
              <a:rPr lang="nb-NO" noProof="0" dirty="0"/>
              <a:t>Forvent at dere må lære noe 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369BF-8D86-404E-ACDA-E2F329457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bilde" descr="bil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54" y="548719"/>
            <a:ext cx="8249046" cy="5996453"/>
          </a:xfrm>
          <a:prstGeom prst="rect">
            <a:avLst/>
          </a:prstGeom>
          <a:ln w="88900">
            <a:miter lim="400000"/>
          </a:ln>
        </p:spPr>
      </p:pic>
      <p:sp>
        <p:nvSpPr>
          <p:cNvPr id="255" name="Tekst"/>
          <p:cNvSpPr txBox="1"/>
          <p:nvPr/>
        </p:nvSpPr>
        <p:spPr>
          <a:xfrm>
            <a:off x="5577777" y="3384831"/>
            <a:ext cx="72200" cy="266933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endParaRPr sz="1266"/>
          </a:p>
        </p:txBody>
      </p:sp>
      <p:sp>
        <p:nvSpPr>
          <p:cNvPr id="256" name="Field,…"/>
          <p:cNvSpPr txBox="1"/>
          <p:nvPr/>
        </p:nvSpPr>
        <p:spPr>
          <a:xfrm>
            <a:off x="9431604" y="6164723"/>
            <a:ext cx="1662493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rPr sz="2109" dirty="0"/>
              <a:t>Field,</a:t>
            </a:r>
            <a:r>
              <a:rPr lang="nb-NO" sz="2109" dirty="0"/>
              <a:t> </a:t>
            </a:r>
            <a:r>
              <a:rPr sz="2109" dirty="0"/>
              <a:t>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E8854-37D4-4F0D-895B-DFB10FD3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kst"/>
          <p:cNvSpPr txBox="1"/>
          <p:nvPr/>
        </p:nvSpPr>
        <p:spPr>
          <a:xfrm>
            <a:off x="5577777" y="3384831"/>
            <a:ext cx="72200" cy="266933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endParaRPr sz="1266"/>
          </a:p>
        </p:txBody>
      </p:sp>
      <p:pic>
        <p:nvPicPr>
          <p:cNvPr id="6" name="Picture 2" descr="Choosing Appropriate Descriptive Statistics Graphs and Statistical Tests">
            <a:extLst>
              <a:ext uri="{FF2B5EF4-FFF2-40B4-BE49-F238E27FC236}">
                <a16:creationId xmlns:a16="http://schemas.microsoft.com/office/drawing/2014/main" id="{1403DD01-1379-4C20-BB40-49048DF1E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0774E-028E-4A4A-B807-B2E7280D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3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 fontScale="90000"/>
          </a:bodyPr>
          <a:lstStyle/>
          <a:p>
            <a:r>
              <a:rPr lang="nb-NO" noProof="0" dirty="0"/>
              <a:t>Standards for High-</a:t>
            </a:r>
            <a:r>
              <a:rPr lang="nb-NO" noProof="0" dirty="0" err="1"/>
              <a:t>Quality</a:t>
            </a:r>
            <a:r>
              <a:rPr lang="nb-NO" noProof="0" dirty="0"/>
              <a:t> Research and Analysis (RAND)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32222" cy="4759733"/>
          </a:xfrm>
        </p:spPr>
        <p:txBody>
          <a:bodyPr>
            <a:normAutofit fontScale="55000" lnSpcReduction="20000"/>
          </a:bodyPr>
          <a:lstStyle/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The problem </a:t>
            </a:r>
            <a:r>
              <a:rPr lang="nb-NO" noProof="0" dirty="0" err="1"/>
              <a:t>should</a:t>
            </a:r>
            <a:r>
              <a:rPr lang="nb-NO" noProof="0" dirty="0"/>
              <a:t> be </a:t>
            </a:r>
            <a:r>
              <a:rPr lang="nb-NO" noProof="0" dirty="0" err="1"/>
              <a:t>well</a:t>
            </a:r>
            <a:r>
              <a:rPr lang="nb-NO" noProof="0" dirty="0"/>
              <a:t> </a:t>
            </a:r>
            <a:r>
              <a:rPr lang="nb-NO" noProof="0" dirty="0" err="1"/>
              <a:t>formulated</a:t>
            </a:r>
            <a:r>
              <a:rPr lang="nb-NO" noProof="0" dirty="0"/>
              <a:t>, and </a:t>
            </a:r>
            <a:r>
              <a:rPr lang="nb-NO" noProof="0" dirty="0" err="1"/>
              <a:t>the</a:t>
            </a:r>
            <a:r>
              <a:rPr lang="nb-NO" noProof="0" dirty="0"/>
              <a:t> purpose </a:t>
            </a:r>
            <a:r>
              <a:rPr lang="nb-NO" noProof="0" dirty="0" err="1"/>
              <a:t>of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</a:t>
            </a:r>
            <a:r>
              <a:rPr lang="nb-NO" noProof="0" dirty="0" err="1"/>
              <a:t>study</a:t>
            </a:r>
            <a:r>
              <a:rPr lang="nb-NO" noProof="0" dirty="0"/>
              <a:t> </a:t>
            </a:r>
            <a:r>
              <a:rPr lang="nb-NO" noProof="0" dirty="0" err="1"/>
              <a:t>should</a:t>
            </a:r>
            <a:r>
              <a:rPr lang="nb-NO" noProof="0" dirty="0"/>
              <a:t> be </a:t>
            </a:r>
            <a:r>
              <a:rPr lang="nb-NO" noProof="0" dirty="0" err="1"/>
              <a:t>clear</a:t>
            </a:r>
            <a:r>
              <a:rPr lang="nb-NO" noProof="0" dirty="0"/>
              <a:t>. 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The </a:t>
            </a:r>
            <a:r>
              <a:rPr lang="nb-NO" noProof="0" dirty="0" err="1"/>
              <a:t>study</a:t>
            </a:r>
            <a:r>
              <a:rPr lang="nb-NO" noProof="0" dirty="0"/>
              <a:t> </a:t>
            </a:r>
            <a:r>
              <a:rPr lang="nb-NO" noProof="0" dirty="0" err="1"/>
              <a:t>approach</a:t>
            </a:r>
            <a:r>
              <a:rPr lang="nb-NO" noProof="0" dirty="0"/>
              <a:t> </a:t>
            </a:r>
            <a:r>
              <a:rPr lang="nb-NO" noProof="0" dirty="0" err="1"/>
              <a:t>should</a:t>
            </a:r>
            <a:r>
              <a:rPr lang="nb-NO" noProof="0" dirty="0"/>
              <a:t> be </a:t>
            </a:r>
            <a:r>
              <a:rPr lang="nb-NO" noProof="0" dirty="0" err="1"/>
              <a:t>well</a:t>
            </a:r>
            <a:r>
              <a:rPr lang="nb-NO" noProof="0" dirty="0"/>
              <a:t> </a:t>
            </a:r>
            <a:r>
              <a:rPr lang="nb-NO" noProof="0" dirty="0" err="1"/>
              <a:t>designed</a:t>
            </a:r>
            <a:r>
              <a:rPr lang="nb-NO" noProof="0" dirty="0"/>
              <a:t> and </a:t>
            </a:r>
            <a:r>
              <a:rPr lang="nb-NO" noProof="0" dirty="0" err="1"/>
              <a:t>executed</a:t>
            </a:r>
            <a:r>
              <a:rPr lang="nb-NO" noProof="0" dirty="0"/>
              <a:t>. 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The </a:t>
            </a:r>
            <a:r>
              <a:rPr lang="nb-NO" noProof="0" dirty="0" err="1"/>
              <a:t>study</a:t>
            </a:r>
            <a:r>
              <a:rPr lang="nb-NO" noProof="0" dirty="0"/>
              <a:t> </a:t>
            </a:r>
            <a:r>
              <a:rPr lang="nb-NO" noProof="0" dirty="0" err="1"/>
              <a:t>should</a:t>
            </a:r>
            <a:r>
              <a:rPr lang="nb-NO" noProof="0" dirty="0"/>
              <a:t> </a:t>
            </a:r>
            <a:r>
              <a:rPr lang="nb-NO" noProof="0" dirty="0" err="1"/>
              <a:t>demonstrate</a:t>
            </a:r>
            <a:r>
              <a:rPr lang="nb-NO" noProof="0" dirty="0"/>
              <a:t> </a:t>
            </a:r>
            <a:r>
              <a:rPr lang="nb-NO" noProof="0" dirty="0" err="1"/>
              <a:t>understanding</a:t>
            </a:r>
            <a:r>
              <a:rPr lang="nb-NO" noProof="0" dirty="0"/>
              <a:t> </a:t>
            </a:r>
            <a:r>
              <a:rPr lang="nb-NO" noProof="0" dirty="0" err="1"/>
              <a:t>of</a:t>
            </a:r>
            <a:r>
              <a:rPr lang="nb-NO" noProof="0" dirty="0"/>
              <a:t> </a:t>
            </a:r>
            <a:r>
              <a:rPr lang="nb-NO" noProof="0" dirty="0" err="1"/>
              <a:t>related</a:t>
            </a:r>
            <a:r>
              <a:rPr lang="nb-NO" noProof="0" dirty="0"/>
              <a:t> studies. 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The data and </a:t>
            </a:r>
            <a:r>
              <a:rPr lang="nb-NO" noProof="0" dirty="0" err="1"/>
              <a:t>information</a:t>
            </a:r>
            <a:r>
              <a:rPr lang="nb-NO" noProof="0" dirty="0"/>
              <a:t> </a:t>
            </a:r>
            <a:r>
              <a:rPr lang="nb-NO" noProof="0" dirty="0" err="1"/>
              <a:t>should</a:t>
            </a:r>
            <a:r>
              <a:rPr lang="nb-NO" noProof="0" dirty="0"/>
              <a:t> be </a:t>
            </a:r>
            <a:r>
              <a:rPr lang="nb-NO" noProof="0" dirty="0" err="1"/>
              <a:t>the</a:t>
            </a:r>
            <a:r>
              <a:rPr lang="nb-NO" noProof="0" dirty="0"/>
              <a:t> best </a:t>
            </a:r>
            <a:r>
              <a:rPr lang="nb-NO" noProof="0" dirty="0" err="1"/>
              <a:t>available</a:t>
            </a:r>
            <a:r>
              <a:rPr lang="nb-NO" noProof="0" dirty="0"/>
              <a:t>. 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 err="1"/>
              <a:t>Assumptions</a:t>
            </a:r>
            <a:r>
              <a:rPr lang="nb-NO" noProof="0" dirty="0"/>
              <a:t> </a:t>
            </a:r>
            <a:r>
              <a:rPr lang="nb-NO" noProof="0" dirty="0" err="1"/>
              <a:t>should</a:t>
            </a:r>
            <a:r>
              <a:rPr lang="nb-NO" noProof="0" dirty="0"/>
              <a:t> be </a:t>
            </a:r>
            <a:r>
              <a:rPr lang="nb-NO" noProof="0" dirty="0" err="1"/>
              <a:t>explicit</a:t>
            </a:r>
            <a:r>
              <a:rPr lang="nb-NO" noProof="0" dirty="0"/>
              <a:t> and </a:t>
            </a:r>
            <a:r>
              <a:rPr lang="nb-NO" noProof="0" dirty="0" err="1"/>
              <a:t>justified</a:t>
            </a:r>
            <a:r>
              <a:rPr lang="nb-NO" noProof="0" dirty="0"/>
              <a:t>. 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The </a:t>
            </a:r>
            <a:r>
              <a:rPr lang="nb-NO" noProof="0" dirty="0" err="1"/>
              <a:t>findings</a:t>
            </a:r>
            <a:r>
              <a:rPr lang="nb-NO" noProof="0" dirty="0"/>
              <a:t> </a:t>
            </a:r>
            <a:r>
              <a:rPr lang="nb-NO" noProof="0" dirty="0" err="1"/>
              <a:t>should</a:t>
            </a:r>
            <a:r>
              <a:rPr lang="nb-NO" noProof="0" dirty="0"/>
              <a:t> </a:t>
            </a:r>
            <a:r>
              <a:rPr lang="nb-NO" noProof="0" dirty="0" err="1"/>
              <a:t>advance</a:t>
            </a:r>
            <a:r>
              <a:rPr lang="nb-NO" noProof="0" dirty="0"/>
              <a:t> </a:t>
            </a:r>
            <a:r>
              <a:rPr lang="nb-NO" noProof="0" dirty="0" err="1"/>
              <a:t>knowledge</a:t>
            </a:r>
            <a:r>
              <a:rPr lang="nb-NO" noProof="0" dirty="0"/>
              <a:t> and </a:t>
            </a:r>
            <a:r>
              <a:rPr lang="nb-NO" noProof="0" dirty="0" err="1"/>
              <a:t>bear</a:t>
            </a:r>
            <a:r>
              <a:rPr lang="nb-NO" noProof="0" dirty="0"/>
              <a:t> </a:t>
            </a:r>
            <a:r>
              <a:rPr lang="nb-NO" noProof="0" dirty="0" err="1"/>
              <a:t>on</a:t>
            </a:r>
            <a:r>
              <a:rPr lang="nb-NO" noProof="0" dirty="0"/>
              <a:t> </a:t>
            </a:r>
            <a:r>
              <a:rPr lang="nb-NO" noProof="0" dirty="0" err="1"/>
              <a:t>important</a:t>
            </a:r>
            <a:r>
              <a:rPr lang="nb-NO" noProof="0" dirty="0"/>
              <a:t> policy </a:t>
            </a:r>
            <a:r>
              <a:rPr lang="nb-NO" noProof="0" dirty="0" err="1"/>
              <a:t>issues</a:t>
            </a:r>
            <a:r>
              <a:rPr lang="nb-NO" noProof="0" dirty="0"/>
              <a:t>.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The </a:t>
            </a:r>
            <a:r>
              <a:rPr lang="nb-NO" noProof="0" dirty="0" err="1"/>
              <a:t>implications</a:t>
            </a:r>
            <a:r>
              <a:rPr lang="nb-NO" noProof="0" dirty="0"/>
              <a:t> and </a:t>
            </a:r>
            <a:r>
              <a:rPr lang="nb-NO" noProof="0" dirty="0" err="1"/>
              <a:t>recommendations</a:t>
            </a:r>
            <a:r>
              <a:rPr lang="nb-NO" noProof="0" dirty="0"/>
              <a:t> </a:t>
            </a:r>
            <a:r>
              <a:rPr lang="nb-NO" noProof="0" dirty="0" err="1"/>
              <a:t>should</a:t>
            </a:r>
            <a:r>
              <a:rPr lang="nb-NO" noProof="0" dirty="0"/>
              <a:t> be </a:t>
            </a:r>
            <a:r>
              <a:rPr lang="nb-NO" noProof="0" dirty="0" err="1"/>
              <a:t>logical</a:t>
            </a:r>
            <a:r>
              <a:rPr lang="nb-NO" noProof="0" dirty="0"/>
              <a:t>, </a:t>
            </a:r>
            <a:r>
              <a:rPr lang="nb-NO" noProof="0" dirty="0" err="1"/>
              <a:t>warranted</a:t>
            </a:r>
            <a:r>
              <a:rPr lang="nb-NO" noProof="0" dirty="0"/>
              <a:t> by </a:t>
            </a:r>
            <a:r>
              <a:rPr lang="nb-NO" noProof="0" dirty="0" err="1"/>
              <a:t>the</a:t>
            </a:r>
            <a:r>
              <a:rPr lang="nb-NO" noProof="0" dirty="0"/>
              <a:t> </a:t>
            </a:r>
            <a:r>
              <a:rPr lang="nb-NO" noProof="0" dirty="0" err="1"/>
              <a:t>findings</a:t>
            </a:r>
            <a:r>
              <a:rPr lang="nb-NO" noProof="0" dirty="0"/>
              <a:t>, and </a:t>
            </a:r>
            <a:r>
              <a:rPr lang="nb-NO" noProof="0" dirty="0" err="1"/>
              <a:t>explained</a:t>
            </a:r>
            <a:r>
              <a:rPr lang="nb-NO" noProof="0" dirty="0"/>
              <a:t> </a:t>
            </a:r>
            <a:r>
              <a:rPr lang="nb-NO" noProof="0" dirty="0" err="1"/>
              <a:t>thoroughly</a:t>
            </a:r>
            <a:r>
              <a:rPr lang="nb-NO" noProof="0" dirty="0"/>
              <a:t>, </a:t>
            </a:r>
            <a:r>
              <a:rPr lang="nb-NO" noProof="0" dirty="0" err="1"/>
              <a:t>with</a:t>
            </a:r>
            <a:r>
              <a:rPr lang="nb-NO" noProof="0" dirty="0"/>
              <a:t> </a:t>
            </a:r>
            <a:r>
              <a:rPr lang="nb-NO" noProof="0" dirty="0" err="1"/>
              <a:t>appropriate</a:t>
            </a:r>
            <a:r>
              <a:rPr lang="nb-NO" noProof="0" dirty="0"/>
              <a:t> </a:t>
            </a:r>
            <a:r>
              <a:rPr lang="nb-NO" noProof="0" dirty="0" err="1"/>
              <a:t>caveats</a:t>
            </a:r>
            <a:r>
              <a:rPr lang="nb-NO" noProof="0" dirty="0"/>
              <a:t>. 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The </a:t>
            </a:r>
            <a:r>
              <a:rPr lang="nb-NO" noProof="0" dirty="0" err="1"/>
              <a:t>documentation</a:t>
            </a:r>
            <a:r>
              <a:rPr lang="nb-NO" noProof="0" dirty="0"/>
              <a:t> </a:t>
            </a:r>
            <a:r>
              <a:rPr lang="nb-NO" noProof="0" dirty="0" err="1"/>
              <a:t>should</a:t>
            </a:r>
            <a:r>
              <a:rPr lang="nb-NO" noProof="0" dirty="0"/>
              <a:t> be </a:t>
            </a:r>
            <a:r>
              <a:rPr lang="nb-NO" noProof="0" dirty="0" err="1"/>
              <a:t>accurate</a:t>
            </a:r>
            <a:r>
              <a:rPr lang="nb-NO" noProof="0" dirty="0"/>
              <a:t>, </a:t>
            </a:r>
            <a:r>
              <a:rPr lang="nb-NO" noProof="0" dirty="0" err="1"/>
              <a:t>understandable</a:t>
            </a:r>
            <a:r>
              <a:rPr lang="nb-NO" noProof="0" dirty="0"/>
              <a:t>, </a:t>
            </a:r>
            <a:r>
              <a:rPr lang="nb-NO" noProof="0" dirty="0" err="1"/>
              <a:t>clearly</a:t>
            </a:r>
            <a:r>
              <a:rPr lang="nb-NO" noProof="0" dirty="0"/>
              <a:t> </a:t>
            </a:r>
            <a:r>
              <a:rPr lang="nb-NO" noProof="0" dirty="0" err="1"/>
              <a:t>structured</a:t>
            </a:r>
            <a:r>
              <a:rPr lang="nb-NO" noProof="0" dirty="0"/>
              <a:t>, and </a:t>
            </a:r>
            <a:r>
              <a:rPr lang="nb-NO" noProof="0" dirty="0" err="1"/>
              <a:t>temperate</a:t>
            </a:r>
            <a:r>
              <a:rPr lang="nb-NO" noProof="0" dirty="0"/>
              <a:t> in tone. 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The </a:t>
            </a:r>
            <a:r>
              <a:rPr lang="nb-NO" noProof="0" dirty="0" err="1"/>
              <a:t>study</a:t>
            </a:r>
            <a:r>
              <a:rPr lang="nb-NO" noProof="0" dirty="0"/>
              <a:t> </a:t>
            </a:r>
            <a:r>
              <a:rPr lang="nb-NO" noProof="0" dirty="0" err="1"/>
              <a:t>should</a:t>
            </a:r>
            <a:r>
              <a:rPr lang="nb-NO" noProof="0" dirty="0"/>
              <a:t> be </a:t>
            </a:r>
            <a:r>
              <a:rPr lang="nb-NO" noProof="0" dirty="0" err="1"/>
              <a:t>compelling</a:t>
            </a:r>
            <a:r>
              <a:rPr lang="nb-NO" noProof="0" dirty="0"/>
              <a:t>, </a:t>
            </a:r>
            <a:r>
              <a:rPr lang="nb-NO" noProof="0" dirty="0" err="1"/>
              <a:t>useful</a:t>
            </a:r>
            <a:r>
              <a:rPr lang="nb-NO" noProof="0" dirty="0"/>
              <a:t>, and relevant to stakeholders and </a:t>
            </a:r>
            <a:r>
              <a:rPr lang="nb-NO" noProof="0" dirty="0" err="1"/>
              <a:t>decisionmakers</a:t>
            </a:r>
            <a:r>
              <a:rPr lang="nb-NO" noProof="0" dirty="0"/>
              <a:t>. 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The </a:t>
            </a:r>
            <a:r>
              <a:rPr lang="nb-NO" noProof="0" dirty="0" err="1"/>
              <a:t>study</a:t>
            </a:r>
            <a:r>
              <a:rPr lang="nb-NO" noProof="0" dirty="0"/>
              <a:t> </a:t>
            </a:r>
            <a:r>
              <a:rPr lang="nb-NO" noProof="0" dirty="0" err="1"/>
              <a:t>should</a:t>
            </a:r>
            <a:r>
              <a:rPr lang="nb-NO" noProof="0" dirty="0"/>
              <a:t> be </a:t>
            </a:r>
            <a:r>
              <a:rPr lang="nb-NO" noProof="0" dirty="0" err="1"/>
              <a:t>objective</a:t>
            </a:r>
            <a:r>
              <a:rPr lang="nb-NO" noProof="0" dirty="0"/>
              <a:t>, </a:t>
            </a:r>
            <a:r>
              <a:rPr lang="nb-NO" noProof="0" dirty="0" err="1"/>
              <a:t>independent</a:t>
            </a:r>
            <a:r>
              <a:rPr lang="nb-NO" noProof="0" dirty="0"/>
              <a:t>, and </a:t>
            </a:r>
            <a:r>
              <a:rPr lang="nb-NO" noProof="0" dirty="0" err="1"/>
              <a:t>balanced</a:t>
            </a:r>
            <a:r>
              <a:rPr lang="nb-NO" noProof="0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E3137-5FBD-4839-9130-FD903FFD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0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bilde"/>
          <p:cNvGrpSpPr/>
          <p:nvPr/>
        </p:nvGrpSpPr>
        <p:grpSpPr>
          <a:xfrm>
            <a:off x="6414940" y="1902023"/>
            <a:ext cx="3205759" cy="4259461"/>
            <a:chOff x="0" y="0"/>
            <a:chExt cx="4559300" cy="6057900"/>
          </a:xfrm>
        </p:grpSpPr>
        <p:pic>
          <p:nvPicPr>
            <p:cNvPr id="261" name="bilde" descr="bild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4305300" cy="5727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0" name="bilde" descr="bild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559300" cy="6057900"/>
            </a:xfrm>
            <a:prstGeom prst="rect">
              <a:avLst/>
            </a:prstGeom>
            <a:effectLst/>
          </p:spPr>
        </p:pic>
      </p:grp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123C5F0-920A-467B-9E08-61FC1AB71D50}"/>
              </a:ext>
            </a:extLst>
          </p:cNvPr>
          <p:cNvSpPr txBox="1">
            <a:spLocks/>
          </p:cNvSpPr>
          <p:nvPr/>
        </p:nvSpPr>
        <p:spPr>
          <a:xfrm>
            <a:off x="990600" y="1781238"/>
            <a:ext cx="88594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Etterrettelig</a:t>
            </a:r>
            <a:endParaRPr lang="en-US" dirty="0"/>
          </a:p>
          <a:p>
            <a:r>
              <a:rPr lang="en-US" dirty="0" err="1"/>
              <a:t>Systematisk</a:t>
            </a:r>
            <a:endParaRPr lang="en-US" dirty="0"/>
          </a:p>
          <a:p>
            <a:r>
              <a:rPr lang="en-US" dirty="0" err="1"/>
              <a:t>Gjennomsiktig</a:t>
            </a:r>
            <a:endParaRPr lang="en-US" dirty="0"/>
          </a:p>
          <a:p>
            <a:r>
              <a:rPr lang="en-US" dirty="0" err="1"/>
              <a:t>Etterprøvbar</a:t>
            </a:r>
            <a:endParaRPr lang="en-US" dirty="0"/>
          </a:p>
          <a:p>
            <a:endParaRPr lang="en-US" dirty="0"/>
          </a:p>
        </p:txBody>
      </p:sp>
      <p:sp>
        <p:nvSpPr>
          <p:cNvPr id="13" name="God og dårlig forskning">
            <a:extLst>
              <a:ext uri="{FF2B5EF4-FFF2-40B4-BE49-F238E27FC236}">
                <a16:creationId xmlns:a16="http://schemas.microsoft.com/office/drawing/2014/main" id="{4A32272E-2C2A-4F73-9834-2B32DA8B3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>
            <a:normAutofit/>
          </a:bodyPr>
          <a:lstStyle>
            <a:lvl1pPr defTabSz="578358">
              <a:defRPr sz="7919"/>
            </a:lvl1pPr>
          </a:lstStyle>
          <a:p>
            <a:r>
              <a:rPr lang="nb-NO" sz="4400" noProof="0" dirty="0"/>
              <a:t>God forskning 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E9A36E-E9D7-4C49-84C0-19B58CFA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En prosess-…"/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54666">
              <a:defRPr sz="4960"/>
            </a:pPr>
            <a:r>
              <a:rPr lang="nb-NO" noProof="0" dirty="0"/>
              <a:t>En prosess-</a:t>
            </a:r>
          </a:p>
          <a:p>
            <a:pPr defTabSz="254666">
              <a:defRPr sz="4960"/>
            </a:pPr>
            <a:r>
              <a:rPr lang="nb-NO" noProof="0" dirty="0"/>
              <a:t>anvendelsen av vitenskapelig metode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78E4F5-FA26-4CE5-8C55-7883FA915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5" name="bilde" descr="bil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797" y="1742043"/>
            <a:ext cx="5536406" cy="4000501"/>
          </a:xfrm>
          <a:prstGeom prst="rect">
            <a:avLst/>
          </a:prstGeom>
          <a:ln w="88900">
            <a:miter lim="400000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443CE4-083D-4483-BCB1-FA753BF1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d og dårlig forsk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8358">
              <a:defRPr sz="7919"/>
            </a:lvl1pPr>
          </a:lstStyle>
          <a:p>
            <a:r>
              <a:rPr lang="nb-NO" sz="4400" noProof="0" dirty="0"/>
              <a:t>God og dårlig forskning</a:t>
            </a:r>
          </a:p>
        </p:txBody>
      </p:sp>
      <p:sp>
        <p:nvSpPr>
          <p:cNvPr id="268" name="Vi må spørre: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4500"/>
            </a:pPr>
            <a:r>
              <a:rPr lang="nb-NO" sz="2800" noProof="0" dirty="0"/>
              <a:t>Vi må spørre:</a:t>
            </a:r>
          </a:p>
          <a:p>
            <a:pPr>
              <a:defRPr sz="4500"/>
            </a:pPr>
            <a:r>
              <a:rPr lang="nb-NO" sz="2800" noProof="0" dirty="0"/>
              <a:t>Hvordan er begreper operasjonalisert?</a:t>
            </a:r>
          </a:p>
          <a:p>
            <a:pPr>
              <a:defRPr sz="4500"/>
            </a:pPr>
            <a:r>
              <a:rPr lang="nb-NO" sz="2800" noProof="0" dirty="0"/>
              <a:t>Hvilke alternative forklaringer er det?</a:t>
            </a:r>
          </a:p>
          <a:p>
            <a:pPr>
              <a:defRPr sz="4500"/>
            </a:pPr>
            <a:r>
              <a:rPr lang="nb-NO" sz="2800" noProof="0" dirty="0"/>
              <a:t>Hvilken kontekst er resultatene gyldige i?</a:t>
            </a:r>
          </a:p>
          <a:p>
            <a:pPr marL="0" indent="0">
              <a:buNone/>
              <a:defRPr sz="4500"/>
            </a:pPr>
            <a:endParaRPr lang="nb-NO" sz="2800" noProof="0" dirty="0"/>
          </a:p>
        </p:txBody>
      </p:sp>
      <p:pic>
        <p:nvPicPr>
          <p:cNvPr id="269" name="bilde" descr="bil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856" y="2324325"/>
            <a:ext cx="3723544" cy="3230131"/>
          </a:xfrm>
          <a:prstGeom prst="rect">
            <a:avLst/>
          </a:prstGeom>
          <a:ln w="88900">
            <a:miter lim="400000"/>
          </a:ln>
        </p:spPr>
      </p:pic>
      <p:sp>
        <p:nvSpPr>
          <p:cNvPr id="270" name="Kleven &amp; Hjardemaal, 2018"/>
          <p:cNvSpPr txBox="1"/>
          <p:nvPr/>
        </p:nvSpPr>
        <p:spPr>
          <a:xfrm>
            <a:off x="4265593" y="6074573"/>
            <a:ext cx="1827424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1733930">
              <a:defRPr sz="1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125"/>
              <a:t>Kleven &amp; Hjardemaal, 2018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5F6D97-BA08-4923-BE1F-4607948413FF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585" indent="-349585" defTabSz="279667">
              <a:spcBef>
                <a:spcPts val="2180"/>
              </a:spcBef>
              <a:defRPr sz="3132"/>
            </a:pPr>
            <a:endParaRPr lang="nb-NO" sz="3132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2A322-9B14-4ABC-9D69-A8658C07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I dag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Litt om valg av analyser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Standarder for god forskning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Forskningsprosessen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God rapportering av forskning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noProof="0" dirty="0"/>
              <a:t>…med skrivetips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B9B3C-A81B-4EB0-9BB2-811493A7A58E}"/>
              </a:ext>
            </a:extLst>
          </p:cNvPr>
          <p:cNvSpPr txBox="1">
            <a:spLocks/>
          </p:cNvSpPr>
          <p:nvPr/>
        </p:nvSpPr>
        <p:spPr>
          <a:xfrm>
            <a:off x="7325774" y="4386957"/>
            <a:ext cx="3822754" cy="8756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Slides fra SPED 4010, (Zachrisson, 2020)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3D6E3-9589-404A-B8FC-147DAF56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llit til egne vurderinger…"/>
          <p:cNvSpPr txBox="1"/>
          <p:nvPr/>
        </p:nvSpPr>
        <p:spPr>
          <a:xfrm>
            <a:off x="6488906" y="1821656"/>
            <a:ext cx="3640348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pPr marL="157513" indent="-157513" defTabSz="402536">
              <a:spcBef>
                <a:spcPts val="2883"/>
              </a:spcBef>
              <a:buSzPct val="100000"/>
              <a:buAutoNum type="arabicPeriod" startAt="6"/>
              <a:defRPr sz="441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nb-NO" sz="310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FB0AB-A7B9-42C9-9058-51054B5456FF}"/>
              </a:ext>
            </a:extLst>
          </p:cNvPr>
          <p:cNvSpPr txBox="1"/>
          <p:nvPr/>
        </p:nvSpPr>
        <p:spPr>
          <a:xfrm>
            <a:off x="8602537" y="523198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(Hall, 1984)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2A8773-E21F-4FCC-B073-0C342EA5F6B9}"/>
              </a:ext>
            </a:extLst>
          </p:cNvPr>
          <p:cNvSpPr txBox="1">
            <a:spLocks/>
          </p:cNvSpPr>
          <p:nvPr/>
        </p:nvSpPr>
        <p:spPr>
          <a:xfrm>
            <a:off x="1247685" y="1806701"/>
            <a:ext cx="9323463" cy="4183901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729" indent="-160729">
              <a:buSzPct val="100000"/>
              <a:buAutoNum type="arabicPeriod"/>
              <a:defRPr sz="4500"/>
            </a:pPr>
            <a:r>
              <a:rPr lang="nb-NO" sz="3300" dirty="0"/>
              <a:t> Entusiasme</a:t>
            </a:r>
          </a:p>
          <a:p>
            <a:pPr marL="160729" indent="-160729">
              <a:buSzPct val="100000"/>
              <a:buAutoNum type="arabicPeriod"/>
              <a:defRPr sz="4500"/>
            </a:pPr>
            <a:r>
              <a:rPr lang="nb-NO" sz="3300" dirty="0"/>
              <a:t> Åpenhet</a:t>
            </a:r>
          </a:p>
          <a:p>
            <a:pPr marL="160729" indent="-160729">
              <a:buSzPct val="100000"/>
              <a:buAutoNum type="arabicPeriod"/>
              <a:defRPr sz="4500"/>
            </a:pPr>
            <a:r>
              <a:rPr lang="nb-NO" sz="3300" dirty="0"/>
              <a:t> Sunn fornuft</a:t>
            </a:r>
          </a:p>
          <a:p>
            <a:pPr marL="160729" indent="-160729">
              <a:buSzPct val="100000"/>
              <a:buAutoNum type="arabicPeriod"/>
              <a:defRPr sz="4500"/>
            </a:pPr>
            <a:r>
              <a:rPr lang="nb-NO" sz="3300" dirty="0"/>
              <a:t> Rolle-taking</a:t>
            </a:r>
          </a:p>
          <a:p>
            <a:pPr marL="160729" indent="-160729">
              <a:buSzPct val="100000"/>
              <a:buAutoNum type="arabicPeriod"/>
              <a:defRPr sz="4500"/>
            </a:pPr>
            <a:r>
              <a:rPr lang="nb-NO" sz="3300" dirty="0"/>
              <a:t> Oppfinnsomhet</a:t>
            </a:r>
          </a:p>
          <a:p>
            <a:pPr marL="160729" indent="-160729">
              <a:buSzPct val="100000"/>
              <a:buAutoNum type="arabicPeriod"/>
              <a:defRPr sz="4500"/>
            </a:pPr>
            <a:r>
              <a:rPr lang="nb-NO" sz="3300" dirty="0"/>
              <a:t> Tillit til egne vurderinger</a:t>
            </a:r>
          </a:p>
          <a:p>
            <a:pPr marL="160729" indent="-160729">
              <a:buSzPct val="100000"/>
              <a:buAutoNum type="arabicPeriod"/>
              <a:defRPr sz="4500"/>
            </a:pPr>
            <a:r>
              <a:rPr lang="nb-NO" sz="3300" dirty="0"/>
              <a:t> Påpasselig og opptatt av detaljer</a:t>
            </a:r>
          </a:p>
          <a:p>
            <a:pPr marL="160729" indent="-160729">
              <a:buSzPct val="100000"/>
              <a:buAutoNum type="arabicPeriod"/>
              <a:defRPr sz="4500"/>
            </a:pPr>
            <a:r>
              <a:rPr lang="nb-NO" sz="3300" dirty="0"/>
              <a:t> Evne til å kommunisere</a:t>
            </a:r>
          </a:p>
          <a:p>
            <a:pPr marL="160729" indent="-160729">
              <a:buSzPct val="100000"/>
              <a:buAutoNum type="arabicPeriod"/>
              <a:defRPr sz="4500"/>
            </a:pPr>
            <a:r>
              <a:rPr lang="nb-NO" sz="3300" dirty="0"/>
              <a:t> Ærlighet</a:t>
            </a:r>
          </a:p>
          <a:p>
            <a:pPr marL="0" indent="0">
              <a:buSzPct val="100000"/>
              <a:buNone/>
              <a:defRPr sz="4500"/>
            </a:pPr>
            <a:endParaRPr lang="nb-NO" dirty="0"/>
          </a:p>
          <a:p>
            <a:pPr marL="349585" indent="-349585" defTabSz="279667">
              <a:spcBef>
                <a:spcPts val="2180"/>
              </a:spcBef>
              <a:defRPr sz="3132"/>
            </a:pPr>
            <a:endParaRPr lang="nb-NO" sz="3132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7D2FBA-91F6-43E0-9F6E-2AA3E495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Egenskaper ved en god forsker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E29359-12F9-43CF-BF68-EE759A3F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Hilsen Henrik"/>
          <p:cNvSpPr txBox="1">
            <a:spLocks noGrp="1"/>
          </p:cNvSpPr>
          <p:nvPr>
            <p:ph idx="1"/>
          </p:nvPr>
        </p:nvSpPr>
        <p:spPr>
          <a:xfrm>
            <a:off x="1065402" y="1825625"/>
            <a:ext cx="10288397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nb-NO" noProof="0" dirty="0"/>
              <a:t>«En god forsker forsøker å vise at hun/han tar feil—en dårlig forsker forsøker å vise at hun/han har rett»</a:t>
            </a:r>
          </a:p>
          <a:p>
            <a:pPr marL="0" indent="0">
              <a:buNone/>
            </a:pPr>
            <a:r>
              <a:rPr lang="nb-NO" noProof="0" dirty="0"/>
              <a:t>Hilsen Henrik Zachrisson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2ED22E-A0F1-4343-9D1E-5DA734A7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Egenskaper ved en god forsker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59D04-D25E-4363-BFF8-9EBF0FAF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Hypotese/forskningsspørsmå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nb-NO" noProof="0" dirty="0"/>
              <a:t>Sette sammen det dere allerede har lært</a:t>
            </a:r>
          </a:p>
          <a:p>
            <a:endParaRPr lang="nb-NO" noProof="0" dirty="0"/>
          </a:p>
          <a:p>
            <a:r>
              <a:rPr lang="nb-NO" noProof="0" dirty="0"/>
              <a:t>Hypotese/forskningsspørsmål</a:t>
            </a:r>
          </a:p>
          <a:p>
            <a:r>
              <a:rPr lang="nb-NO" noProof="0" dirty="0"/>
              <a:t>Design</a:t>
            </a:r>
          </a:p>
          <a:p>
            <a:r>
              <a:rPr lang="nb-NO" noProof="0" dirty="0"/>
              <a:t>Sampling</a:t>
            </a:r>
          </a:p>
          <a:p>
            <a:r>
              <a:rPr lang="nb-NO" noProof="0" dirty="0"/>
              <a:t>Validitet og reliabilitet</a:t>
            </a:r>
          </a:p>
          <a:p>
            <a:r>
              <a:rPr lang="nb-NO" noProof="0" dirty="0"/>
              <a:t>Analyser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012185-036A-4A81-9B12-8AB3C0CD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Forskningsprosessen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D563-5720-4188-9DC2-DCAD238F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ypotese/forskningsspørsmål…">
            <a:extLst>
              <a:ext uri="{FF2B5EF4-FFF2-40B4-BE49-F238E27FC236}">
                <a16:creationId xmlns:a16="http://schemas.microsoft.com/office/drawing/2014/main" id="{D76EC409-7183-4BC3-B98A-5C5B9C458B9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“The garden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forking</a:t>
            </a:r>
            <a:r>
              <a:rPr lang="nb-NO" dirty="0"/>
              <a:t> </a:t>
            </a:r>
            <a:r>
              <a:rPr lang="nb-NO" dirty="0" err="1"/>
              <a:t>paths</a:t>
            </a:r>
            <a:r>
              <a:rPr lang="nb-NO" dirty="0"/>
              <a:t>” «</a:t>
            </a:r>
            <a:r>
              <a:rPr lang="nb-NO" dirty="0" err="1"/>
              <a:t>Gelman</a:t>
            </a:r>
            <a:r>
              <a:rPr lang="nb-NO" dirty="0"/>
              <a:t> &amp; Loken, 2014»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Strategiske, legitime valg i design/analyse, f.eks. </a:t>
            </a:r>
          </a:p>
          <a:p>
            <a:pPr lvl="1"/>
            <a:r>
              <a:rPr lang="nb-NO" dirty="0" err="1"/>
              <a:t>Utvalgstørrelse</a:t>
            </a:r>
            <a:endParaRPr lang="nb-NO" dirty="0"/>
          </a:p>
          <a:p>
            <a:pPr lvl="1"/>
            <a:r>
              <a:rPr lang="nb-NO" dirty="0"/>
              <a:t>Konstruksjon av variabler</a:t>
            </a:r>
          </a:p>
          <a:p>
            <a:pPr lvl="1"/>
            <a:r>
              <a:rPr lang="nb-NO" dirty="0"/>
              <a:t>Analyse</a:t>
            </a:r>
          </a:p>
          <a:p>
            <a:pPr lvl="2"/>
            <a:r>
              <a:rPr lang="nb-NO" dirty="0"/>
              <a:t>Valg av </a:t>
            </a:r>
            <a:r>
              <a:rPr lang="nb-NO" dirty="0" err="1"/>
              <a:t>kovariater</a:t>
            </a:r>
            <a:endParaRPr lang="nb-NO" dirty="0"/>
          </a:p>
          <a:p>
            <a:pPr lvl="2"/>
            <a:r>
              <a:rPr lang="nb-NO" dirty="0"/>
              <a:t>Uteliggere</a:t>
            </a:r>
          </a:p>
          <a:p>
            <a:r>
              <a:rPr lang="nb-NO" dirty="0"/>
              <a:t>Har betydning for resultatene</a:t>
            </a:r>
          </a:p>
          <a:p>
            <a:pPr lvl="1"/>
            <a:r>
              <a:rPr lang="nb-NO" dirty="0"/>
              <a:t>Alle valg må begrunnes</a:t>
            </a:r>
          </a:p>
          <a:p>
            <a:pPr lvl="1"/>
            <a:r>
              <a:rPr lang="nb-NO" dirty="0"/>
              <a:t>Rapporteres slik at de (i prinsippet) kan etterprøves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359833-8B0A-4E2F-91A0-7955360A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Forskningsprosessen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F07BB-3737-4397-B8AC-9485876E2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Hva skjer hvis dere gjør et annet legitimt valg?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Hva skjer hvis dere gjør et annet legitimt valg?</a:t>
            </a:r>
          </a:p>
          <a:p>
            <a:pPr lvl="1"/>
            <a:r>
              <a:rPr lang="nb-NO" noProof="0" dirty="0"/>
              <a:t>Konstruerer variabler annerledes?</a:t>
            </a:r>
          </a:p>
          <a:p>
            <a:pPr lvl="1"/>
            <a:r>
              <a:rPr lang="nb-NO" noProof="0" dirty="0"/>
              <a:t>Gjør en annen analyse?</a:t>
            </a:r>
          </a:p>
          <a:p>
            <a:pPr lvl="1"/>
            <a:r>
              <a:rPr lang="nb-NO" noProof="0" dirty="0"/>
              <a:t>Er resultatet robust på tvers av subgrupper?</a:t>
            </a:r>
          </a:p>
          <a:p>
            <a:pPr lvl="1"/>
            <a:endParaRPr lang="nb-NO" noProof="0" dirty="0"/>
          </a:p>
          <a:p>
            <a:r>
              <a:rPr lang="nb-NO" noProof="0" dirty="0"/>
              <a:t>Også en måte å teste ut alternative hypoteser </a:t>
            </a:r>
          </a:p>
          <a:p>
            <a:pPr lvl="1"/>
            <a:r>
              <a:rPr lang="nb-NO" noProof="0" dirty="0" err="1"/>
              <a:t>Put</a:t>
            </a:r>
            <a:r>
              <a:rPr lang="nb-NO" noProof="0" dirty="0"/>
              <a:t> </a:t>
            </a:r>
            <a:r>
              <a:rPr lang="nb-NO" noProof="0" dirty="0" err="1"/>
              <a:t>your</a:t>
            </a:r>
            <a:r>
              <a:rPr lang="nb-NO" noProof="0" dirty="0"/>
              <a:t> </a:t>
            </a:r>
            <a:r>
              <a:rPr lang="nb-NO" noProof="0" dirty="0" err="1"/>
              <a:t>theory</a:t>
            </a:r>
            <a:r>
              <a:rPr lang="nb-NO" noProof="0" dirty="0"/>
              <a:t> to </a:t>
            </a:r>
            <a:r>
              <a:rPr lang="nb-NO" noProof="0" dirty="0" err="1"/>
              <a:t>the</a:t>
            </a:r>
            <a:r>
              <a:rPr lang="nb-NO" noProof="0" dirty="0"/>
              <a:t> test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00F986-DB3B-4B4B-8F10-D930483B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Robusthetssjekker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CEF3B-8460-4FBD-BE5C-3FB6591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void publishing studies with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Vær skeptisk til studier med</a:t>
            </a:r>
          </a:p>
          <a:p>
            <a:pPr lvl="1"/>
            <a:r>
              <a:rPr lang="nb-NO" noProof="0" dirty="0"/>
              <a:t>Lav statistisk styrke</a:t>
            </a:r>
          </a:p>
          <a:p>
            <a:pPr lvl="1"/>
            <a:r>
              <a:rPr lang="nb-NO" noProof="0" dirty="0"/>
              <a:t>Overraskende resultater</a:t>
            </a:r>
          </a:p>
          <a:p>
            <a:pPr lvl="1"/>
            <a:r>
              <a:rPr lang="nb-NO" noProof="0" dirty="0"/>
              <a:t>P-verdier nærme .05</a:t>
            </a:r>
          </a:p>
          <a:p>
            <a:r>
              <a:rPr lang="nb-NO" noProof="0" dirty="0"/>
              <a:t>Risiko for at det er vanskelig å </a:t>
            </a:r>
            <a:r>
              <a:rPr lang="nb-NO" noProof="0" dirty="0" err="1"/>
              <a:t>replikere</a:t>
            </a:r>
            <a:r>
              <a:rPr lang="nb-NO" noProof="0" dirty="0"/>
              <a:t> resultatene</a:t>
            </a:r>
          </a:p>
        </p:txBody>
      </p:sp>
      <p:pic>
        <p:nvPicPr>
          <p:cNvPr id="295" name="bilde" descr="bild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68" y="4213410"/>
            <a:ext cx="3703151" cy="113597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7EDF2E-AC60-4AAD-9201-3EBD0577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Faremomenter – «The </a:t>
            </a:r>
            <a:r>
              <a:rPr lang="nb-NO" noProof="0" dirty="0" err="1"/>
              <a:t>troubling</a:t>
            </a:r>
            <a:r>
              <a:rPr lang="nb-NO" noProof="0" dirty="0"/>
              <a:t> trio»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6363F-73F5-4216-9194-01414CB8F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«trimme» analysen -&gt; p&lt;.05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«trimme» analysen -&gt; p&lt;.05</a:t>
            </a:r>
          </a:p>
          <a:p>
            <a:pPr lvl="1"/>
            <a:r>
              <a:rPr lang="nb-NO" noProof="0" dirty="0"/>
              <a:t>legge til eller trekke fra variabler</a:t>
            </a:r>
          </a:p>
          <a:p>
            <a:pPr lvl="1"/>
            <a:r>
              <a:rPr lang="nb-NO" noProof="0" dirty="0"/>
              <a:t>velge «beste sub-sample» post hoc</a:t>
            </a:r>
          </a:p>
          <a:p>
            <a:pPr lvl="1"/>
            <a:r>
              <a:rPr lang="nb-NO" noProof="0" dirty="0"/>
              <a:t>kun rapportere noen resultater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90F8B7-B23E-4330-A9BA-BDA22444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noProof="0" dirty="0"/>
              <a:t>Dette skal dere IKKE gjøre – «P-hacking»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76DEB-8343-4D84-A1B1-6E00B8A6A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5E97-34E5-4FAF-A37A-559D07B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Rapportering av forskning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2C920-F232-4C56-AAAA-D2824DF66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/>
              <a:t>En gjennomgang av alle elementene i en forskningsrapport</a:t>
            </a:r>
          </a:p>
          <a:p>
            <a:r>
              <a:rPr lang="nb-NO" noProof="0" dirty="0"/>
              <a:t>Adaptert fra kurs på CEMO om akademisk skriving (2016)</a:t>
            </a:r>
          </a:p>
          <a:p>
            <a:r>
              <a:rPr lang="nb-NO" noProof="0" dirty="0"/>
              <a:t>På engelsk…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E6BAB-F0E4-4C13-A844-8E3F7FB2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Style and Stuff</a:t>
            </a:r>
          </a:p>
        </p:txBody>
      </p:sp>
      <p:sp>
        <p:nvSpPr>
          <p:cNvPr id="305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Online resources</a:t>
            </a:r>
          </a:p>
          <a:p>
            <a:pPr marL="594122" lvl="1" indent="-272664">
              <a:spcBef>
                <a:spcPts val="633"/>
              </a:spcBef>
              <a:defRPr sz="3800">
                <a:solidFill>
                  <a:srgbClr val="0070C0"/>
                </a:solidFill>
              </a:defRPr>
            </a:pPr>
            <a:r>
              <a:rPr lang="en-US" noProof="0" dirty="0"/>
              <a:t>http://www.apastyle.org</a:t>
            </a:r>
          </a:p>
          <a:p>
            <a:pPr marL="594122" lvl="1" indent="-272664">
              <a:spcBef>
                <a:spcPts val="633"/>
              </a:spcBef>
              <a:defRPr sz="3800">
                <a:solidFill>
                  <a:srgbClr val="0070C0"/>
                </a:solidFill>
              </a:defRPr>
            </a:pPr>
            <a:r>
              <a:rPr lang="en-US" u="sng" noProof="0" dirty="0">
                <a:hlinkClick r:id="rId2"/>
              </a:rPr>
              <a:t>https://laeringsbloggen.com/hvordan-skrive-akademisk-tekst-3-boker-med-gode-rad/</a:t>
            </a:r>
          </a:p>
          <a:p>
            <a:pPr marL="594122" lvl="1" indent="-272664">
              <a:spcBef>
                <a:spcPts val="633"/>
              </a:spcBef>
              <a:defRPr sz="3800">
                <a:solidFill>
                  <a:srgbClr val="0070C0"/>
                </a:solidFill>
              </a:defRPr>
            </a:pPr>
            <a:r>
              <a:rPr lang="en-US" u="sng" noProof="0" dirty="0">
                <a:hlinkClick r:id="rId2"/>
              </a:rPr>
              <a:t>sokogskriv.no</a:t>
            </a:r>
          </a:p>
          <a:p>
            <a:pPr marL="594122" lvl="1" indent="-272664">
              <a:spcBef>
                <a:spcPts val="633"/>
              </a:spcBef>
              <a:defRPr sz="3800">
                <a:solidFill>
                  <a:srgbClr val="0070C0"/>
                </a:solidFill>
              </a:defRPr>
            </a:pPr>
            <a:r>
              <a:rPr lang="en-US" noProof="0" dirty="0"/>
              <a:t>http://www.nature.com/scitable/topicpage/effective-writing-13815989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724517-F3DB-43C9-B92F-998AA7C2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Style and Stuff</a:t>
            </a:r>
          </a:p>
        </p:txBody>
      </p:sp>
      <p:sp>
        <p:nvSpPr>
          <p:cNvPr id="311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en-US" noProof="0" dirty="0"/>
              <a:t>Writings about writing</a:t>
            </a:r>
          </a:p>
        </p:txBody>
      </p:sp>
      <p:pic>
        <p:nvPicPr>
          <p:cNvPr id="31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7" y="2684979"/>
            <a:ext cx="2032232" cy="3488336"/>
          </a:xfrm>
          <a:prstGeom prst="rect">
            <a:avLst/>
          </a:prstGeom>
          <a:ln w="88900">
            <a:miter lim="400000"/>
          </a:ln>
        </p:spPr>
      </p:pic>
      <p:pic>
        <p:nvPicPr>
          <p:cNvPr id="31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84979"/>
            <a:ext cx="1976445" cy="3516710"/>
          </a:xfrm>
          <a:prstGeom prst="rect">
            <a:avLst/>
          </a:prstGeom>
          <a:ln w="88900">
            <a:miter lim="400000"/>
          </a:ln>
        </p:spPr>
      </p:pic>
      <p:pic>
        <p:nvPicPr>
          <p:cNvPr id="31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245" y="2669919"/>
            <a:ext cx="1868164" cy="3516709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463E5-8AEF-417D-8B80-A5C51543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m valg av design og analys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Om valg av design og analyser</a:t>
            </a:r>
          </a:p>
        </p:txBody>
      </p:sp>
      <p:sp>
        <p:nvSpPr>
          <p:cNvPr id="223" name="Dere har lært basic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Dere har lært </a:t>
            </a:r>
            <a:r>
              <a:rPr lang="nb-NO" noProof="0" dirty="0" err="1"/>
              <a:t>basics</a:t>
            </a:r>
            <a:endParaRPr lang="nb-NO" noProof="0" dirty="0"/>
          </a:p>
          <a:p>
            <a:pPr lvl="1"/>
            <a:r>
              <a:rPr lang="nb-NO" noProof="0" dirty="0"/>
              <a:t>Analyser -&gt;mange muligheter</a:t>
            </a:r>
          </a:p>
          <a:p>
            <a:pPr lvl="2"/>
            <a:r>
              <a:rPr lang="nb-NO" noProof="0" dirty="0"/>
              <a:t>Forskjellige løsninger på samme problem</a:t>
            </a:r>
          </a:p>
          <a:p>
            <a:pPr lvl="1"/>
            <a:r>
              <a:rPr lang="nb-NO" noProof="0" dirty="0"/>
              <a:t>Dere kan mer om design enn om analyser…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B0324-C0A2-4CCD-8EEF-0A74276F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Style and Stuff</a:t>
            </a:r>
          </a:p>
        </p:txBody>
      </p:sp>
      <p:sp>
        <p:nvSpPr>
          <p:cNvPr id="320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en-US" noProof="0" dirty="0"/>
              <a:t>More writings about writing</a:t>
            </a:r>
          </a:p>
        </p:txBody>
      </p:sp>
      <p:pic>
        <p:nvPicPr>
          <p:cNvPr id="323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5" y="2737723"/>
            <a:ext cx="1807824" cy="3441099"/>
          </a:xfrm>
          <a:prstGeom prst="rect">
            <a:avLst/>
          </a:prstGeom>
          <a:ln w="88900">
            <a:miter lim="400000"/>
          </a:ln>
        </p:spPr>
      </p:pic>
      <p:pic>
        <p:nvPicPr>
          <p:cNvPr id="32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7" y="2670926"/>
            <a:ext cx="1852912" cy="3574692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33F4F-7B4D-463C-B139-C0B88814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Style and Stuff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en-US" noProof="0" dirty="0"/>
              <a:t>George Orwell’s Writing Rules</a:t>
            </a:r>
          </a:p>
        </p:txBody>
      </p:sp>
      <p:pic>
        <p:nvPicPr>
          <p:cNvPr id="331" name="Picture 8" descr="Picture 8"/>
          <p:cNvPicPr>
            <a:picLocks noChangeAspect="1"/>
          </p:cNvPicPr>
          <p:nvPr/>
        </p:nvPicPr>
        <p:blipFill>
          <a:blip r:embed="rId2"/>
          <a:srcRect l="4898" t="5278" r="2281"/>
          <a:stretch>
            <a:fillRect/>
          </a:stretch>
        </p:blipFill>
        <p:spPr>
          <a:xfrm>
            <a:off x="5601875" y="1122440"/>
            <a:ext cx="5751925" cy="5107490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74121-62B5-49E2-ACFB-BA0B6373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740637">
              <a:defRPr sz="5022"/>
            </a:pPr>
            <a:r>
              <a:rPr lang="en-US" noProof="0" dirty="0" err="1"/>
              <a:t>Artikkelbasert</a:t>
            </a:r>
            <a:r>
              <a:rPr lang="en-US" noProof="0" dirty="0"/>
              <a:t> master</a:t>
            </a:r>
          </a:p>
        </p:txBody>
      </p:sp>
      <p:sp>
        <p:nvSpPr>
          <p:cNvPr id="334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dirty="0"/>
              <a:t>Velg et tidsskrift du eller veilederen din kjenner godt</a:t>
            </a:r>
          </a:p>
          <a:p>
            <a:r>
              <a:rPr lang="nb-NO" dirty="0"/>
              <a:t>Les om tidsskriftets mål og omfang</a:t>
            </a:r>
          </a:p>
          <a:p>
            <a:r>
              <a:rPr lang="nb-NO" dirty="0"/>
              <a:t>Hvilke artikler planlegger du å sitere – kanskje du kan bidra til å «fortsette» den akademiske samtalen i samme tidsskrift</a:t>
            </a:r>
          </a:p>
          <a:p>
            <a:r>
              <a:rPr lang="nb-NO" dirty="0"/>
              <a:t>Er artikkelen din på et passende nivå for tidsskriftet?</a:t>
            </a:r>
          </a:p>
          <a:p>
            <a:pPr lvl="1"/>
            <a:r>
              <a:rPr lang="nb-NO" dirty="0"/>
              <a:t>Design, data, implikasjoner, omfang</a:t>
            </a:r>
          </a:p>
          <a:p>
            <a:r>
              <a:rPr lang="nb-NO" dirty="0"/>
              <a:t>Er det relevante forskere i redaksjonen til tidsskriftet?</a:t>
            </a:r>
          </a:p>
          <a:p>
            <a:r>
              <a:rPr lang="nb-NO" dirty="0"/>
              <a:t>Finnes det et plan B tidsskrift med samme format?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6F6C5-20C8-45AF-BCE6-D496DA70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8" descr="Picture 8"/>
          <p:cNvPicPr>
            <a:picLocks noChangeAspect="1"/>
          </p:cNvPicPr>
          <p:nvPr/>
        </p:nvPicPr>
        <p:blipFill>
          <a:blip r:embed="rId2"/>
          <a:srcRect b="48191"/>
          <a:stretch>
            <a:fillRect/>
          </a:stretch>
        </p:blipFill>
        <p:spPr>
          <a:xfrm>
            <a:off x="1848312" y="1631904"/>
            <a:ext cx="7740354" cy="2060765"/>
          </a:xfrm>
          <a:prstGeom prst="rect">
            <a:avLst/>
          </a:prstGeom>
          <a:ln w="88900">
            <a:miter lim="400000"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A6D75-3BA1-406D-BBFD-22246C68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The Title</a:t>
            </a:r>
          </a:p>
        </p:txBody>
      </p:sp>
      <p:sp>
        <p:nvSpPr>
          <p:cNvPr id="348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62"/>
              </a:spcBef>
            </a:pPr>
            <a:r>
              <a:rPr lang="en-US" noProof="0" dirty="0"/>
              <a:t>Summarize the main idea</a:t>
            </a:r>
          </a:p>
          <a:p>
            <a:pPr lvl="1">
              <a:spcBef>
                <a:spcPts val="562"/>
              </a:spcBef>
            </a:pPr>
            <a:r>
              <a:rPr lang="en-US" noProof="0" dirty="0"/>
              <a:t>If possible, with style</a:t>
            </a:r>
          </a:p>
          <a:p>
            <a:pPr>
              <a:spcBef>
                <a:spcPts val="562"/>
              </a:spcBef>
            </a:pPr>
            <a:r>
              <a:rPr lang="en-US" noProof="0" dirty="0"/>
              <a:t>Explanatory when standing alone</a:t>
            </a:r>
          </a:p>
          <a:p>
            <a:pPr>
              <a:spcBef>
                <a:spcPts val="562"/>
              </a:spcBef>
            </a:pPr>
            <a:r>
              <a:rPr lang="en-US" noProof="0" dirty="0"/>
              <a:t>Used for indexing</a:t>
            </a:r>
          </a:p>
          <a:p>
            <a:pPr>
              <a:spcBef>
                <a:spcPts val="562"/>
              </a:spcBef>
            </a:pPr>
            <a:r>
              <a:rPr lang="en-US" noProof="0" dirty="0"/>
              <a:t>Be concise, avoid unnecessary words</a:t>
            </a:r>
          </a:p>
        </p:txBody>
      </p:sp>
      <p:pic>
        <p:nvPicPr>
          <p:cNvPr id="349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690688"/>
            <a:ext cx="1824371" cy="3131540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A224A-65ED-4469-B407-F2A3583F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The Title: The authoritative</a:t>
            </a:r>
          </a:p>
        </p:txBody>
      </p:sp>
      <p:pic>
        <p:nvPicPr>
          <p:cNvPr id="354" name="Picture 6" descr="Picture 6"/>
          <p:cNvPicPr>
            <a:picLocks noChangeAspect="1"/>
          </p:cNvPicPr>
          <p:nvPr/>
        </p:nvPicPr>
        <p:blipFill>
          <a:blip r:embed="rId2"/>
          <a:srcRect b="11446"/>
          <a:stretch>
            <a:fillRect/>
          </a:stretch>
        </p:blipFill>
        <p:spPr>
          <a:xfrm>
            <a:off x="2783631" y="1873628"/>
            <a:ext cx="7213105" cy="2699603"/>
          </a:xfrm>
          <a:prstGeom prst="rect">
            <a:avLst/>
          </a:prstGeom>
          <a:ln w="88900">
            <a:miter lim="400000"/>
          </a:ln>
        </p:spPr>
      </p:pic>
      <p:pic>
        <p:nvPicPr>
          <p:cNvPr id="355" name="Picture 8" descr="Picture 8"/>
          <p:cNvPicPr>
            <a:picLocks noChangeAspect="1"/>
          </p:cNvPicPr>
          <p:nvPr/>
        </p:nvPicPr>
        <p:blipFill>
          <a:blip r:embed="rId3"/>
          <a:srcRect l="13395" t="50000" r="27366"/>
          <a:stretch>
            <a:fillRect/>
          </a:stretch>
        </p:blipFill>
        <p:spPr>
          <a:xfrm>
            <a:off x="2351584" y="4743882"/>
            <a:ext cx="4408620" cy="1547154"/>
          </a:xfrm>
          <a:prstGeom prst="rect">
            <a:avLst/>
          </a:prstGeom>
          <a:ln w="88900">
            <a:miter lim="400000"/>
          </a:ln>
        </p:spPr>
      </p:pic>
      <p:pic>
        <p:nvPicPr>
          <p:cNvPr id="356" name="Picture 9" descr="Picture 9"/>
          <p:cNvPicPr>
            <a:picLocks noChangeAspect="1"/>
          </p:cNvPicPr>
          <p:nvPr/>
        </p:nvPicPr>
        <p:blipFill>
          <a:blip r:embed="rId3"/>
          <a:srcRect l="64110" t="8173" b="62347"/>
          <a:stretch>
            <a:fillRect/>
          </a:stretch>
        </p:blipFill>
        <p:spPr>
          <a:xfrm>
            <a:off x="7320137" y="4957061"/>
            <a:ext cx="3281778" cy="1120794"/>
          </a:xfrm>
          <a:prstGeom prst="rect">
            <a:avLst/>
          </a:prstGeom>
          <a:ln w="88900">
            <a:miter lim="400000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C7E10-AB06-4202-9784-B8C290E3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animBg="1" advAuto="0"/>
      <p:bldP spid="356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The Title: The playful</a:t>
            </a:r>
          </a:p>
        </p:txBody>
      </p:sp>
      <p:pic>
        <p:nvPicPr>
          <p:cNvPr id="363" name="Picture 10" descr="Picture 10"/>
          <p:cNvPicPr>
            <a:picLocks noChangeAspect="1"/>
          </p:cNvPicPr>
          <p:nvPr/>
        </p:nvPicPr>
        <p:blipFill>
          <a:blip r:embed="rId2"/>
          <a:srcRect l="18379" t="40938" b="14609"/>
          <a:stretch>
            <a:fillRect/>
          </a:stretch>
        </p:blipFill>
        <p:spPr>
          <a:xfrm>
            <a:off x="3809817" y="2132856"/>
            <a:ext cx="5054759" cy="1243585"/>
          </a:xfrm>
          <a:prstGeom prst="rect">
            <a:avLst/>
          </a:prstGeom>
          <a:ln w="88900">
            <a:miter lim="400000"/>
          </a:ln>
        </p:spPr>
      </p:pic>
      <p:pic>
        <p:nvPicPr>
          <p:cNvPr id="364" name="Picture 11" descr="Picture 11"/>
          <p:cNvPicPr>
            <a:picLocks noChangeAspect="1"/>
          </p:cNvPicPr>
          <p:nvPr/>
        </p:nvPicPr>
        <p:blipFill>
          <a:blip r:embed="rId3"/>
          <a:srcRect t="4400"/>
          <a:stretch>
            <a:fillRect/>
          </a:stretch>
        </p:blipFill>
        <p:spPr>
          <a:xfrm>
            <a:off x="3431703" y="3664784"/>
            <a:ext cx="5810985" cy="2724767"/>
          </a:xfrm>
          <a:prstGeom prst="rect">
            <a:avLst/>
          </a:prstGeom>
          <a:ln w="88900">
            <a:miter lim="400000"/>
          </a:ln>
        </p:spPr>
      </p:pic>
      <p:pic>
        <p:nvPicPr>
          <p:cNvPr id="365" name="Picture 12" descr="Picture 12"/>
          <p:cNvPicPr>
            <a:picLocks noChangeAspect="1"/>
          </p:cNvPicPr>
          <p:nvPr/>
        </p:nvPicPr>
        <p:blipFill>
          <a:blip r:embed="rId2"/>
          <a:srcRect t="4890" r="38802" b="79795"/>
          <a:stretch>
            <a:fillRect/>
          </a:stretch>
        </p:blipFill>
        <p:spPr>
          <a:xfrm>
            <a:off x="6162382" y="1527989"/>
            <a:ext cx="3789975" cy="428463"/>
          </a:xfrm>
          <a:prstGeom prst="rect">
            <a:avLst/>
          </a:prstGeom>
          <a:ln w="88900">
            <a:miter lim="400000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8379-796A-45B2-85AB-C3C98302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The Title: The descriptive</a:t>
            </a:r>
          </a:p>
        </p:txBody>
      </p:sp>
      <p:pic>
        <p:nvPicPr>
          <p:cNvPr id="37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483" y="1314721"/>
            <a:ext cx="6660233" cy="3018823"/>
          </a:xfrm>
          <a:prstGeom prst="rect">
            <a:avLst/>
          </a:prstGeom>
          <a:ln w="88900">
            <a:miter lim="400000"/>
          </a:ln>
        </p:spPr>
      </p:pic>
      <p:pic>
        <p:nvPicPr>
          <p:cNvPr id="372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056" y="3270469"/>
            <a:ext cx="5944419" cy="2401487"/>
          </a:xfrm>
          <a:prstGeom prst="rect">
            <a:avLst/>
          </a:prstGeom>
          <a:ln w="88900">
            <a:miter lim="400000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2F57C-29CA-4AC9-8FBB-DCC17EC5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The Abstract</a:t>
            </a:r>
          </a:p>
        </p:txBody>
      </p:sp>
      <p:sp>
        <p:nvSpPr>
          <p:cNvPr id="375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noProof="0" dirty="0"/>
              <a:t>Brief (100-200 words) comprehensive summary</a:t>
            </a:r>
          </a:p>
          <a:p>
            <a:r>
              <a:rPr lang="en-US" noProof="0" dirty="0"/>
              <a:t>The single most important paragraph</a:t>
            </a:r>
          </a:p>
          <a:p>
            <a:pPr lvl="1"/>
            <a:r>
              <a:rPr lang="en-US" noProof="0" dirty="0"/>
              <a:t>Read most often</a:t>
            </a:r>
          </a:p>
          <a:p>
            <a:pPr lvl="1"/>
            <a:r>
              <a:rPr lang="en-US" noProof="0" dirty="0"/>
              <a:t>Basis for deciding to read the whole article</a:t>
            </a:r>
          </a:p>
          <a:p>
            <a:pPr lvl="1"/>
            <a:r>
              <a:rPr lang="en-US" noProof="0" dirty="0"/>
              <a:t>Used for systematic reviews</a:t>
            </a:r>
          </a:p>
          <a:p>
            <a:r>
              <a:rPr lang="en-US" noProof="0" dirty="0"/>
              <a:t>Do not include information not in the main article</a:t>
            </a:r>
          </a:p>
          <a:p>
            <a:pPr lvl="1"/>
            <a:r>
              <a:rPr lang="en-US" noProof="0" dirty="0"/>
              <a:t>Include sample/methods/results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48080-E73A-4D30-A778-6F5BF4D47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bilde" descr="bild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30" y="2217805"/>
            <a:ext cx="9161859" cy="2511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323EA-1224-40EA-85FD-4C0C7AC6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004E-DB1D-47B2-99E0-20DF6C85F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74C1B-37EC-48F9-A870-3193E3D3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Eksamen 20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Eksamen 2019</a:t>
            </a:r>
          </a:p>
        </p:txBody>
      </p:sp>
      <p:sp>
        <p:nvSpPr>
          <p:cNvPr id="228" name="Ledelsen på Perslia ungdomsskole har nå besluttet prøve ut &quot;LesBedre&quot; på 8. trinn. Rektor ønsker imidlertid at utprøvingen av programmet følges opp med forskning. Hun har derfor spurt Universitetet i Oslo om å hjelpe skolen med å designe forskningso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spcBef>
                <a:spcPts val="844"/>
              </a:spcBef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nb-NO" noProof="0" dirty="0"/>
              <a:t>Ledelsen </a:t>
            </a:r>
            <a:r>
              <a:rPr lang="nb-NO" noProof="0" dirty="0" err="1"/>
              <a:t>pa</a:t>
            </a:r>
            <a:r>
              <a:rPr lang="nb-NO" noProof="0" dirty="0"/>
              <a:t>̊ </a:t>
            </a:r>
            <a:r>
              <a:rPr lang="nb-NO" noProof="0" dirty="0" err="1"/>
              <a:t>Perslia</a:t>
            </a:r>
            <a:r>
              <a:rPr lang="nb-NO" noProof="0" dirty="0"/>
              <a:t> ungdomsskole har </a:t>
            </a:r>
            <a:r>
              <a:rPr lang="nb-NO" noProof="0" dirty="0" err="1"/>
              <a:t>na</a:t>
            </a:r>
            <a:r>
              <a:rPr lang="nb-NO" noProof="0" dirty="0"/>
              <a:t>̊ besluttet prøve ut "</a:t>
            </a:r>
            <a:r>
              <a:rPr lang="nb-NO" noProof="0" dirty="0" err="1"/>
              <a:t>LesBedre</a:t>
            </a:r>
            <a:r>
              <a:rPr lang="nb-NO" noProof="0" dirty="0"/>
              <a:t>" </a:t>
            </a:r>
            <a:r>
              <a:rPr lang="nb-NO" noProof="0" dirty="0" err="1"/>
              <a:t>pa</a:t>
            </a:r>
            <a:r>
              <a:rPr lang="nb-NO" noProof="0" dirty="0"/>
              <a:t>̊ 8. trinn. Rektor ønsker imidlertid at utprøvingen av programmet følges opp med forskning. Hun har derfor spurt Universitetet i Oslo om å hjelpe skolen med å designe forskningsopplegg som kan gjennomføres parallelt med implementeringen for leseprogrammet. </a:t>
            </a:r>
          </a:p>
          <a:p>
            <a:pPr marL="0" indent="0">
              <a:spcBef>
                <a:spcPts val="844"/>
              </a:spcBef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nb-NO" noProof="0" dirty="0"/>
          </a:p>
          <a:p>
            <a:pPr marL="0" indent="0">
              <a:spcBef>
                <a:spcPts val="844"/>
              </a:spcBef>
              <a:buNone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nb-NO" noProof="0" dirty="0"/>
              <a:t>Siden det er det stilt </a:t>
            </a:r>
            <a:r>
              <a:rPr lang="nb-NO" noProof="0" dirty="0" err="1"/>
              <a:t>spørsmål</a:t>
            </a:r>
            <a:r>
              <a:rPr lang="nb-NO" noProof="0" dirty="0"/>
              <a:t> om hvorvidt programmet </a:t>
            </a:r>
            <a:r>
              <a:rPr lang="nb-NO" noProof="0" dirty="0" err="1"/>
              <a:t>ogsa</a:t>
            </a:r>
            <a:r>
              <a:rPr lang="nb-NO" noProof="0" dirty="0"/>
              <a:t>̊ har effekt </a:t>
            </a:r>
            <a:r>
              <a:rPr lang="nb-NO" noProof="0" dirty="0" err="1"/>
              <a:t>pa</a:t>
            </a:r>
            <a:r>
              <a:rPr lang="nb-NO" noProof="0" dirty="0"/>
              <a:t>̊ lesere med lav lesekompetanse, så ønsker rektor at forskningen </a:t>
            </a:r>
            <a:r>
              <a:rPr lang="nb-NO" noProof="0" dirty="0" err="1"/>
              <a:t>ogsa</a:t>
            </a:r>
            <a:r>
              <a:rPr lang="nb-NO" noProof="0" dirty="0"/>
              <a:t>̊ skal kunne si noe om effekten av programmet hos svake versus flinke lesere. </a:t>
            </a:r>
            <a:endParaRPr lang="nb-NO" noProof="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98223" indent="0">
              <a:spcBef>
                <a:spcPts val="844"/>
              </a:spcBef>
              <a:buClr>
                <a:srgbClr val="000000"/>
              </a:buClr>
              <a:buSzPct val="100000"/>
              <a:buNone/>
              <a:defRPr sz="2200" b="1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nb-NO" noProof="0" dirty="0"/>
              <a:t>a)  Lag en konkret skisse til et forskningsopplegg som er egnet til å besvare rektors </a:t>
            </a:r>
            <a:r>
              <a:rPr lang="nb-NO" noProof="0" dirty="0" err="1"/>
              <a:t>spørsmål</a:t>
            </a:r>
            <a:r>
              <a:rPr lang="nb-NO" noProof="0" dirty="0"/>
              <a:t>. Skissen bør inneholde opplysninger om aktuelle </a:t>
            </a:r>
            <a:r>
              <a:rPr lang="nb-NO" noProof="0" dirty="0" err="1"/>
              <a:t>forskningsspørsmål</a:t>
            </a:r>
            <a:r>
              <a:rPr lang="nb-NO" noProof="0" dirty="0"/>
              <a:t>, utvalg, sentrale </a:t>
            </a:r>
            <a:r>
              <a:rPr lang="nb-NO" noProof="0" dirty="0" err="1"/>
              <a:t>målinger</a:t>
            </a:r>
            <a:r>
              <a:rPr lang="nb-NO" noProof="0" dirty="0"/>
              <a:t> og variabler, spesielle designelementer (tid, gruppering, randomisering) og mulige analyser. Begrunn dine valg. </a:t>
            </a:r>
            <a:br>
              <a:rPr lang="nb-NO" b="0" i="0" noProof="0" dirty="0"/>
            </a:br>
            <a:endParaRPr lang="nb-NO" sz="844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0246E-B918-43EF-9A76-0C64D28C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209446">
              <a:defRPr sz="5022"/>
            </a:lvl1pPr>
          </a:lstStyle>
          <a:p>
            <a:r>
              <a:rPr lang="en-US" noProof="0" dirty="0"/>
              <a:t>The introduction (the most difficult)</a:t>
            </a:r>
          </a:p>
        </p:txBody>
      </p:sp>
      <p:sp>
        <p:nvSpPr>
          <p:cNvPr id="389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562"/>
              </a:spcBef>
              <a:buNone/>
              <a:defRPr sz="3400"/>
            </a:pPr>
            <a:r>
              <a:rPr lang="en-US" noProof="0" dirty="0"/>
              <a:t>What is the function of the introduction?</a:t>
            </a:r>
          </a:p>
          <a:p>
            <a:pPr marL="0" indent="0">
              <a:spcBef>
                <a:spcPts val="562"/>
              </a:spcBef>
              <a:buNone/>
              <a:defRPr sz="3400"/>
            </a:pPr>
            <a:endParaRPr lang="en-US" noProof="0" dirty="0"/>
          </a:p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Convince the readers that this study is important</a:t>
            </a:r>
          </a:p>
          <a:p>
            <a:pPr marL="606081" lvl="1" indent="-284623">
              <a:spcBef>
                <a:spcPts val="562"/>
              </a:spcBef>
              <a:defRPr sz="3400"/>
            </a:pPr>
            <a:r>
              <a:rPr lang="en-US" noProof="0" dirty="0"/>
              <a:t>Timely and critical to the field?</a:t>
            </a:r>
            <a:endParaRPr lang="en-US" sz="2672" noProof="0" dirty="0"/>
          </a:p>
          <a:p>
            <a:pPr marL="606081" lvl="1" indent="-284623">
              <a:spcBef>
                <a:spcPts val="562"/>
              </a:spcBef>
              <a:defRPr sz="3400"/>
            </a:pPr>
            <a:r>
              <a:rPr lang="en-US" noProof="0" dirty="0"/>
              <a:t>Does this study offer new insights?</a:t>
            </a:r>
            <a:endParaRPr lang="en-US" sz="2672" noProof="0" dirty="0"/>
          </a:p>
          <a:p>
            <a:pPr marL="606081" lvl="1" indent="-284623">
              <a:spcBef>
                <a:spcPts val="562"/>
              </a:spcBef>
              <a:defRPr sz="3400"/>
            </a:pPr>
            <a:r>
              <a:rPr lang="en-US" noProof="0" dirty="0"/>
              <a:t>Are the methods well suited to answer the questions?</a:t>
            </a:r>
            <a:endParaRPr lang="en-US" sz="2672" noProof="0" dirty="0"/>
          </a:p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A bad intro screws a manuscript</a:t>
            </a:r>
          </a:p>
          <a:p>
            <a:pPr marL="606081" lvl="1" indent="-284623">
              <a:spcBef>
                <a:spcPts val="562"/>
              </a:spcBef>
              <a:defRPr sz="3400"/>
            </a:pPr>
            <a:r>
              <a:rPr lang="en-US" noProof="0" dirty="0"/>
              <a:t>The “Ah-effect”</a:t>
            </a:r>
            <a:endParaRPr lang="en-US" sz="2672" noProof="0" dirty="0"/>
          </a:p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An intro sets the scene – as in a first date </a:t>
            </a:r>
          </a:p>
        </p:txBody>
      </p:sp>
      <p:pic>
        <p:nvPicPr>
          <p:cNvPr id="39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866" y="1379853"/>
            <a:ext cx="1487660" cy="2647009"/>
          </a:xfrm>
          <a:prstGeom prst="rect">
            <a:avLst/>
          </a:prstGeom>
          <a:ln w="88900">
            <a:miter lim="400000"/>
          </a:ln>
        </p:spPr>
      </p:pic>
      <p:pic>
        <p:nvPicPr>
          <p:cNvPr id="39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613" y="4623483"/>
            <a:ext cx="2185173" cy="1732867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343E1-FD57-44C5-81D4-69CC362E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 animBg="1" advAuto="0"/>
      <p:bldP spid="394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209446">
              <a:defRPr sz="5022"/>
            </a:lvl1pPr>
          </a:lstStyle>
          <a:p>
            <a:r>
              <a:rPr lang="en-US" noProof="0" dirty="0"/>
              <a:t>Questions to be answered:</a:t>
            </a:r>
          </a:p>
        </p:txBody>
      </p:sp>
      <p:sp>
        <p:nvSpPr>
          <p:cNvPr id="397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Why is this problem important?</a:t>
            </a:r>
          </a:p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How does the study relate to previous work?</a:t>
            </a:r>
          </a:p>
          <a:p>
            <a:pPr marL="606081" lvl="1" indent="-284623">
              <a:spcBef>
                <a:spcPts val="562"/>
              </a:spcBef>
              <a:defRPr sz="3400"/>
            </a:pPr>
            <a:r>
              <a:rPr lang="en-US" noProof="0" dirty="0"/>
              <a:t>What is similar, what is new?</a:t>
            </a:r>
            <a:endParaRPr lang="en-US" sz="2672" noProof="0" dirty="0"/>
          </a:p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What are the hypotheses?</a:t>
            </a:r>
          </a:p>
          <a:p>
            <a:pPr marL="606081" lvl="1" indent="-284623">
              <a:spcBef>
                <a:spcPts val="562"/>
              </a:spcBef>
              <a:defRPr sz="3400"/>
            </a:pPr>
            <a:r>
              <a:rPr lang="en-US" noProof="0" dirty="0"/>
              <a:t>Links to theory?</a:t>
            </a:r>
            <a:endParaRPr lang="en-US" sz="2672" noProof="0" dirty="0"/>
          </a:p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How is the design relevant for the hypotheses?</a:t>
            </a:r>
          </a:p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What are the theoretical or practical implications of the study?</a:t>
            </a:r>
          </a:p>
        </p:txBody>
      </p:sp>
      <p:pic>
        <p:nvPicPr>
          <p:cNvPr id="40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779" y="1870075"/>
            <a:ext cx="1440160" cy="2472041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A2AC4-00B5-47CA-AAF0-C4D1B938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bilde" descr="bild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30" y="2822266"/>
            <a:ext cx="9747780" cy="16377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F66F2-4BF4-49BF-BF5D-EA1D0812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1209446">
              <a:defRPr sz="5022"/>
            </a:lvl1pPr>
          </a:lstStyle>
          <a:p>
            <a:r>
              <a:rPr lang="en-US" noProof="0" dirty="0"/>
              <a:t>Some tweaks to the opening paragraph(s)</a:t>
            </a:r>
          </a:p>
        </p:txBody>
      </p:sp>
      <p:sp>
        <p:nvSpPr>
          <p:cNvPr id="406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28763" indent="-328763">
              <a:spcBef>
                <a:spcPts val="492"/>
              </a:spcBef>
              <a:defRPr sz="3000"/>
            </a:pPr>
            <a:r>
              <a:rPr lang="en-US" noProof="0" dirty="0"/>
              <a:t>Hook the reader </a:t>
            </a:r>
            <a:endParaRPr lang="en-US" sz="2812" noProof="0" dirty="0"/>
          </a:p>
          <a:p>
            <a:pPr marL="328763" indent="-328763">
              <a:spcBef>
                <a:spcPts val="492"/>
              </a:spcBef>
              <a:defRPr sz="3000"/>
            </a:pPr>
            <a:r>
              <a:rPr lang="en-US" noProof="0" dirty="0"/>
              <a:t>Make the research problem real life</a:t>
            </a:r>
            <a:endParaRPr lang="en-US" sz="2812" noProof="0" dirty="0"/>
          </a:p>
          <a:p>
            <a:pPr marL="595427" lvl="1" indent="-273969">
              <a:spcBef>
                <a:spcPts val="492"/>
              </a:spcBef>
              <a:defRPr sz="3000"/>
            </a:pPr>
            <a:r>
              <a:rPr lang="en-US" noProof="0" dirty="0"/>
              <a:t>Not: Social psychologists have studied many types of cooperation but have ignored interactions that require physical cooperation.</a:t>
            </a:r>
            <a:endParaRPr lang="en-US" sz="2391" noProof="0" dirty="0"/>
          </a:p>
          <a:p>
            <a:pPr marL="595427" lvl="1" indent="-273969">
              <a:spcBef>
                <a:spcPts val="562"/>
              </a:spcBef>
              <a:defRPr sz="3000"/>
            </a:pPr>
            <a:r>
              <a:rPr lang="en-US" noProof="0" dirty="0"/>
              <a:t>Rather: When people enter a building, others often hold the door for them. Although such interactions are commonplace, we know little about forms of social interaction like these that involve physical cooperation</a:t>
            </a:r>
            <a:r>
              <a:rPr lang="en-US" sz="2391" noProof="0" dirty="0"/>
              <a:t>.</a:t>
            </a:r>
          </a:p>
        </p:txBody>
      </p:sp>
      <p:pic>
        <p:nvPicPr>
          <p:cNvPr id="41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647" y="386181"/>
            <a:ext cx="1466306" cy="2609014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3773D-B015-4C98-B5BE-725908EA5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Keep the topic sentence in mind</a:t>
            </a:r>
          </a:p>
        </p:txBody>
      </p:sp>
      <p:sp>
        <p:nvSpPr>
          <p:cNvPr id="413" name="Content Placeholder 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606094" cy="4351338"/>
          </a:xfrm>
          <a:prstGeom prst="rect">
            <a:avLst/>
          </a:prstGeom>
        </p:spPr>
        <p:txBody>
          <a:bodyPr/>
          <a:lstStyle/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Make it alive</a:t>
            </a:r>
          </a:p>
          <a:p>
            <a:pPr marL="606081" lvl="1" indent="-284623">
              <a:spcBef>
                <a:spcPts val="562"/>
              </a:spcBef>
              <a:defRPr sz="3400"/>
            </a:pPr>
            <a:r>
              <a:rPr lang="en-US" noProof="0" dirty="0"/>
              <a:t>Not: Facial expressions are cues to people’s behaviors</a:t>
            </a:r>
            <a:endParaRPr lang="en-US" sz="2672" noProof="0" dirty="0"/>
          </a:p>
          <a:p>
            <a:pPr marL="606081" lvl="1" indent="-284623">
              <a:spcBef>
                <a:spcPts val="562"/>
              </a:spcBef>
              <a:defRPr sz="3400"/>
            </a:pPr>
            <a:r>
              <a:rPr lang="en-US" noProof="0" dirty="0"/>
              <a:t>Rather: People often use other’s facial expressions to understand their behavior</a:t>
            </a:r>
          </a:p>
        </p:txBody>
      </p:sp>
      <p:pic>
        <p:nvPicPr>
          <p:cNvPr id="8" name="Picture 6" descr="Picture 6">
            <a:extLst>
              <a:ext uri="{FF2B5EF4-FFF2-40B4-BE49-F238E27FC236}">
                <a16:creationId xmlns:a16="http://schemas.microsoft.com/office/drawing/2014/main" id="{C569BC96-C37A-4BE2-BCF1-83EC81C5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647" y="386181"/>
            <a:ext cx="1466306" cy="2609014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D9640-6352-479C-A639-112CA068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One main idea</a:t>
            </a:r>
          </a:p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Expressed in the first sentence (Topic sentence)</a:t>
            </a:r>
          </a:p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Followed by supporting/elaborating sentences</a:t>
            </a:r>
          </a:p>
          <a:p>
            <a:pPr marL="341548" indent="-341548">
              <a:spcBef>
                <a:spcPts val="562"/>
              </a:spcBef>
              <a:defRPr sz="3400"/>
            </a:pPr>
            <a:r>
              <a:rPr lang="en-US" noProof="0" dirty="0"/>
              <a:t>Closing/concluding sentence</a:t>
            </a:r>
          </a:p>
        </p:txBody>
      </p:sp>
      <p:pic>
        <p:nvPicPr>
          <p:cNvPr id="8" name="Picture 6" descr="Picture 6">
            <a:extLst>
              <a:ext uri="{FF2B5EF4-FFF2-40B4-BE49-F238E27FC236}">
                <a16:creationId xmlns:a16="http://schemas.microsoft.com/office/drawing/2014/main" id="{99A6A27E-B86A-43ED-B504-53924A49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647" y="378458"/>
            <a:ext cx="1466306" cy="2609014"/>
          </a:xfrm>
          <a:prstGeom prst="rect">
            <a:avLst/>
          </a:prstGeom>
          <a:ln w="88900">
            <a:miter lim="400000"/>
          </a:ln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85070755-A803-4068-A314-A71C49D669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The fine art of paragraphs (Ch. 4)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C25A6-26DD-42BB-B888-77D6349A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Methods section</a:t>
            </a:r>
          </a:p>
        </p:txBody>
      </p:sp>
      <p:sp>
        <p:nvSpPr>
          <p:cNvPr id="433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 defTabSz="905224">
              <a:spcBef>
                <a:spcPts val="562"/>
              </a:spcBef>
              <a:buNone/>
              <a:defRPr sz="3366"/>
            </a:pPr>
            <a:r>
              <a:rPr lang="en-US" noProof="0" dirty="0"/>
              <a:t>Main goals:</a:t>
            </a:r>
          </a:p>
          <a:p>
            <a:pPr marL="0" indent="0" defTabSz="905224">
              <a:spcBef>
                <a:spcPts val="562"/>
              </a:spcBef>
              <a:buNone/>
              <a:defRPr sz="3366"/>
            </a:pPr>
            <a:endParaRPr lang="en-US" noProof="0" dirty="0"/>
          </a:p>
          <a:p>
            <a:pPr marL="338133" indent="-338133" defTabSz="905224">
              <a:spcBef>
                <a:spcPts val="562"/>
              </a:spcBef>
              <a:defRPr sz="3366"/>
            </a:pPr>
            <a:r>
              <a:rPr lang="en-US" noProof="0" dirty="0"/>
              <a:t>Give the reader all information needed replicate your study, in detail</a:t>
            </a:r>
          </a:p>
          <a:p>
            <a:pPr marL="600020" lvl="1" indent="-281777" defTabSz="905224">
              <a:spcBef>
                <a:spcPts val="562"/>
              </a:spcBef>
              <a:defRPr sz="3366"/>
            </a:pPr>
            <a:r>
              <a:rPr lang="en-US" noProof="0" dirty="0"/>
              <a:t>Descriptions of </a:t>
            </a:r>
            <a:r>
              <a:rPr lang="en-US" noProof="0" dirty="0">
                <a:solidFill>
                  <a:srgbClr val="0070C0"/>
                </a:solidFill>
              </a:rPr>
              <a:t>how the study was conducted</a:t>
            </a:r>
            <a:r>
              <a:rPr lang="en-US" noProof="0" dirty="0"/>
              <a:t>, including the </a:t>
            </a:r>
            <a:r>
              <a:rPr lang="en-US" noProof="0" dirty="0">
                <a:solidFill>
                  <a:srgbClr val="0070C0"/>
                </a:solidFill>
              </a:rPr>
              <a:t>conceptual and operational definitions</a:t>
            </a:r>
            <a:r>
              <a:rPr lang="en-US" noProof="0" dirty="0"/>
              <a:t> of variables</a:t>
            </a:r>
            <a:endParaRPr lang="en-US" sz="2645" noProof="0" dirty="0"/>
          </a:p>
          <a:p>
            <a:pPr marL="338133" indent="-338133" defTabSz="905224">
              <a:spcBef>
                <a:spcPts val="1758"/>
              </a:spcBef>
              <a:defRPr sz="3366"/>
            </a:pPr>
            <a:r>
              <a:rPr lang="en-US" noProof="0" dirty="0"/>
              <a:t>Give the reader all information needed to interpret your findings</a:t>
            </a:r>
          </a:p>
          <a:p>
            <a:pPr marL="861907" lvl="2" indent="-225422" defTabSz="905224">
              <a:spcBef>
                <a:spcPts val="562"/>
              </a:spcBef>
              <a:defRPr sz="3366"/>
            </a:pPr>
            <a:r>
              <a:rPr lang="en-US" noProof="0" dirty="0"/>
              <a:t>Evaluate the appropriateness of your methods</a:t>
            </a:r>
          </a:p>
          <a:p>
            <a:pPr marL="861907" lvl="2" indent="-225422" defTabSz="905224">
              <a:spcBef>
                <a:spcPts val="562"/>
              </a:spcBef>
              <a:defRPr sz="3366"/>
            </a:pPr>
            <a:r>
              <a:rPr lang="en-US" noProof="0" dirty="0"/>
              <a:t>Evaluate the validity, reliability, and robustness of your results</a:t>
            </a:r>
          </a:p>
        </p:txBody>
      </p:sp>
      <p:pic>
        <p:nvPicPr>
          <p:cNvPr id="4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950" y="257013"/>
            <a:ext cx="1213813" cy="2083516"/>
          </a:xfrm>
          <a:prstGeom prst="rect">
            <a:avLst/>
          </a:prstGeom>
          <a:ln w="88900">
            <a:miter lim="400000"/>
          </a:ln>
        </p:spPr>
      </p:pic>
      <p:sp>
        <p:nvSpPr>
          <p:cNvPr id="438" name="TextBox 7"/>
          <p:cNvSpPr txBox="1"/>
          <p:nvPr/>
        </p:nvSpPr>
        <p:spPr>
          <a:xfrm>
            <a:off x="9022040" y="2703886"/>
            <a:ext cx="1348721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1300480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125"/>
              <a:t>(Section 2.06)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42521A-B0F8-4273-8D6E-3D4D5AA0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bilde" descr="bild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30" y="815447"/>
            <a:ext cx="9161859" cy="531640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990F6-241D-427C-A10E-F19AA934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48460">
              <a:defRPr sz="5184"/>
            </a:lvl1pPr>
          </a:lstStyle>
          <a:p>
            <a:r>
              <a:rPr lang="en-US" noProof="0" dirty="0"/>
              <a:t>The results section</a:t>
            </a:r>
          </a:p>
        </p:txBody>
      </p:sp>
      <p:sp>
        <p:nvSpPr>
          <p:cNvPr id="449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The most important part of your paper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Present all results informing your conclusion</a:t>
            </a:r>
          </a:p>
          <a:p>
            <a:r>
              <a:rPr lang="en-US" noProof="0" dirty="0"/>
              <a:t>Be transparent &amp; unbiased</a:t>
            </a:r>
          </a:p>
          <a:p>
            <a:pPr lvl="1"/>
            <a:r>
              <a:rPr lang="en-US" noProof="0" dirty="0"/>
              <a:t>Report necessary and sufficient details</a:t>
            </a:r>
          </a:p>
          <a:p>
            <a:pPr lvl="1"/>
            <a:r>
              <a:rPr lang="en-US" noProof="0" dirty="0"/>
              <a:t>Never omit results contrary to your expectations</a:t>
            </a:r>
          </a:p>
        </p:txBody>
      </p:sp>
      <p:pic>
        <p:nvPicPr>
          <p:cNvPr id="8" name="Picture 6" descr="Picture 6">
            <a:extLst>
              <a:ext uri="{FF2B5EF4-FFF2-40B4-BE49-F238E27FC236}">
                <a16:creationId xmlns:a16="http://schemas.microsoft.com/office/drawing/2014/main" id="{DD939418-EAAD-4625-B25E-6D0DE51D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950" y="257013"/>
            <a:ext cx="1213813" cy="2083516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C74FF-D357-4D4F-8360-6D80F831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bilde" descr="bild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66921" y="2387754"/>
            <a:ext cx="10386879" cy="253880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D5930-41DB-43DF-9651-8A49211BD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2497-2F13-40DF-B623-31B79D72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Spørsmål fra 2020</a:t>
            </a:r>
          </a:p>
        </p:txBody>
      </p:sp>
      <p:sp>
        <p:nvSpPr>
          <p:cNvPr id="225" name="Jeg lurte på, når man skal gjennomføre en pre-test post-test og analysere den, hva er den best egnede måten å gjøre det på?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nb-NO" noProof="0" dirty="0"/>
              <a:t>Jeg lurte på, når man skal gjennomføre en pre-test post-test og analysere den, hva er den best egnede måten å gjøre det på? </a:t>
            </a:r>
          </a:p>
          <a:p>
            <a:pPr marL="0" indent="0">
              <a:spcBef>
                <a:spcPts val="0"/>
              </a:spcBef>
              <a:buNone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nb-NO" noProof="0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>
              <a:spcBef>
                <a:spcPts val="0"/>
              </a:spcBef>
              <a:buNone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nb-NO" noProof="0" dirty="0"/>
              <a:t>Jeg har søkt som en gal på nettet, og jeg finner at mange skriver ANOVA (samt ulike varianter av ANOVA), t-test og regresjon. Men jeg forstår det ikke helt, er dette en smak og behag situasjon? Eller er det sånn at man bør gjennomføre alle sammen?</a:t>
            </a:r>
          </a:p>
          <a:p>
            <a:pPr marL="0" indent="0">
              <a:spcBef>
                <a:spcPts val="0"/>
              </a:spcBef>
              <a:buNone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nb-NO" noProof="0" dirty="0"/>
          </a:p>
          <a:p>
            <a:pPr marL="0" indent="0">
              <a:spcBef>
                <a:spcPts val="0"/>
              </a:spcBef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nb-NO" noProof="0" dirty="0"/>
              <a:t>Blant annet står det i sensorveiledningen for HØST2019 at: </a:t>
            </a:r>
            <a:endParaRPr lang="nb-NO" noProof="0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>
              <a:spcBef>
                <a:spcPts val="0"/>
              </a:spcBef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nb-NO" noProof="0" dirty="0"/>
              <a:t>«Med hensyn til analyser kan ulike t-tester, variansanalyse, og regresjonsanalyse være aktuelle alternativer. </a:t>
            </a:r>
            <a:endParaRPr lang="nb-NO" noProof="0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>
              <a:spcBef>
                <a:spcPts val="0"/>
              </a:spcBef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nb-NO" noProof="0" dirty="0"/>
              <a:t>Kandidater som i denne sammenhenger greier å forklare analyseoppsettet og hvordan de ulike variablene behandles </a:t>
            </a:r>
            <a:endParaRPr lang="nb-NO" noProof="0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>
              <a:spcBef>
                <a:spcPts val="0"/>
              </a:spcBef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nb-NO" noProof="0" dirty="0"/>
              <a:t>(for eksempel oppsett med </a:t>
            </a:r>
            <a:r>
              <a:rPr lang="nb-NO" noProof="0" dirty="0" err="1"/>
              <a:t>kovariater</a:t>
            </a:r>
            <a:r>
              <a:rPr lang="nb-NO" noProof="0" dirty="0"/>
              <a:t>) i analysen skal belønnes for det. Hvis kandidaten greier å skissere et analyseoppsett </a:t>
            </a:r>
            <a:endParaRPr lang="nb-NO" noProof="0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>
              <a:spcBef>
                <a:spcPts val="0"/>
              </a:spcBef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nb-NO" noProof="0" dirty="0"/>
              <a:t>som er egnet til å avdekke interaksjonseffekter mellom opprinnelig lesenivå (sterk versus svak leser) </a:t>
            </a:r>
            <a:endParaRPr lang="nb-NO" noProof="0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>
              <a:spcBef>
                <a:spcPts val="0"/>
              </a:spcBef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nb-NO" noProof="0" dirty="0"/>
              <a:t>og effekten av leseprogrammet, så bør dette også belønnes i karaktersettingen.» </a:t>
            </a:r>
            <a:endParaRPr lang="nb-NO" noProof="0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>
              <a:spcBef>
                <a:spcPts val="0"/>
              </a:spcBef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nb-NO" noProof="0" dirty="0"/>
              <a:t> Og kan du eventuelt utdype hvorfor man bør velge den ene analysemåten fremfor den andre? </a:t>
            </a:r>
            <a:endParaRPr lang="nb-NO" noProof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F5A76-D5AC-461C-9B37-68227DF24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Write the results with style</a:t>
            </a:r>
          </a:p>
        </p:txBody>
      </p:sp>
      <p:pic>
        <p:nvPicPr>
          <p:cNvPr id="8" name="Picture 6" descr="Picture 6">
            <a:extLst>
              <a:ext uri="{FF2B5EF4-FFF2-40B4-BE49-F238E27FC236}">
                <a16:creationId xmlns:a16="http://schemas.microsoft.com/office/drawing/2014/main" id="{38DE5B70-83A8-49D5-9D6C-2E8C27CB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647" y="378458"/>
            <a:ext cx="1466306" cy="2609014"/>
          </a:xfrm>
          <a:prstGeom prst="rect">
            <a:avLst/>
          </a:prstGeom>
          <a:ln w="88900">
            <a:miter lim="400000"/>
          </a:ln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FEDA01E-F722-4EC6-960D-62BAC49D9B4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Tell a story</a:t>
            </a:r>
          </a:p>
          <a:p>
            <a:pPr lvl="1"/>
            <a:r>
              <a:rPr lang="en-US" dirty="0"/>
              <a:t>Not only report numbers (numbers are boring!)</a:t>
            </a:r>
          </a:p>
          <a:p>
            <a:r>
              <a:rPr lang="en-US" dirty="0"/>
              <a:t>Results in the foreground – analyses in the back</a:t>
            </a:r>
          </a:p>
          <a:p>
            <a:pPr lvl="1"/>
            <a:r>
              <a:rPr lang="en-US" dirty="0"/>
              <a:t>What happened? – Justify this by analyses</a:t>
            </a:r>
          </a:p>
          <a:p>
            <a:r>
              <a:rPr lang="en-US" dirty="0"/>
              <a:t>Stats is to the results what citations are to the intro</a:t>
            </a:r>
          </a:p>
          <a:p>
            <a:pPr lvl="1"/>
            <a:r>
              <a:rPr lang="en-US" dirty="0"/>
              <a:t>Give credibility to the story</a:t>
            </a:r>
          </a:p>
          <a:p>
            <a:r>
              <a:rPr lang="en-US" dirty="0"/>
              <a:t>Think of the results section as a photo essay</a:t>
            </a:r>
          </a:p>
          <a:p>
            <a:pPr lvl="1"/>
            <a:r>
              <a:rPr lang="en-US" dirty="0"/>
              <a:t>Pictures (figures and tables) pull the story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99E03-C2AE-4685-870D-F31BC05A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Reporting stats (NHST)</a:t>
            </a:r>
          </a:p>
        </p:txBody>
      </p:sp>
      <p:sp>
        <p:nvSpPr>
          <p:cNvPr id="465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Choose meaningful unit of reporting</a:t>
            </a:r>
          </a:p>
          <a:p>
            <a:pPr lvl="1"/>
            <a:r>
              <a:rPr lang="en-US" noProof="0" dirty="0"/>
              <a:t>Unstandardized</a:t>
            </a:r>
          </a:p>
          <a:p>
            <a:pPr lvl="1"/>
            <a:r>
              <a:rPr lang="en-US" noProof="0" dirty="0"/>
              <a:t>Standardized</a:t>
            </a:r>
          </a:p>
          <a:p>
            <a:pPr lvl="1"/>
            <a:r>
              <a:rPr lang="en-US" noProof="0" dirty="0"/>
              <a:t>Mix</a:t>
            </a:r>
          </a:p>
          <a:p>
            <a:r>
              <a:rPr lang="en-US" noProof="0" dirty="0"/>
              <a:t>Effect size measure</a:t>
            </a:r>
          </a:p>
          <a:p>
            <a:r>
              <a:rPr lang="en-US" noProof="0" dirty="0"/>
              <a:t>Report </a:t>
            </a:r>
            <a:r>
              <a:rPr lang="en-US" i="1" noProof="0" dirty="0"/>
              <a:t>SE</a:t>
            </a:r>
            <a:r>
              <a:rPr lang="en-US" noProof="0" dirty="0"/>
              <a:t> or confidence interval</a:t>
            </a:r>
          </a:p>
          <a:p>
            <a:r>
              <a:rPr lang="en-US" noProof="0" dirty="0"/>
              <a:t>Omnibus tests/fit statistics</a:t>
            </a:r>
          </a:p>
        </p:txBody>
      </p:sp>
      <p:pic>
        <p:nvPicPr>
          <p:cNvPr id="8" name="Picture 6" descr="Picture 6">
            <a:extLst>
              <a:ext uri="{FF2B5EF4-FFF2-40B4-BE49-F238E27FC236}">
                <a16:creationId xmlns:a16="http://schemas.microsoft.com/office/drawing/2014/main" id="{223FADD3-0552-4A9E-A52E-E7E197EC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950" y="257013"/>
            <a:ext cx="1213813" cy="2083516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9A6A0-680F-4248-9AF1-9C0404E8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Writing – results in the front	</a:t>
            </a:r>
          </a:p>
        </p:txBody>
      </p:sp>
      <p:pic>
        <p:nvPicPr>
          <p:cNvPr id="8" name="Picture 6" descr="Picture 6">
            <a:extLst>
              <a:ext uri="{FF2B5EF4-FFF2-40B4-BE49-F238E27FC236}">
                <a16:creationId xmlns:a16="http://schemas.microsoft.com/office/drawing/2014/main" id="{30E29C2C-E5D4-4A15-978B-DE406AF4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647" y="378458"/>
            <a:ext cx="1466306" cy="2609014"/>
          </a:xfrm>
          <a:prstGeom prst="rect">
            <a:avLst/>
          </a:prstGeom>
          <a:ln w="88900">
            <a:miter lim="400000"/>
          </a:ln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202E9D6-F262-48BA-A76A-56D75E2025B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90258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was a significant main effect for type of video game, F(1,65) = 6.24, η2 = .08</a:t>
            </a:r>
          </a:p>
          <a:p>
            <a:r>
              <a:rPr lang="en-US" dirty="0"/>
              <a:t>Cheating was greater in violent video game condition than in the nonviolent game condition, F(1,65) = 6.24, η2 = .08 </a:t>
            </a:r>
          </a:p>
          <a:p>
            <a:r>
              <a:rPr lang="en-US" dirty="0"/>
              <a:t>Participants cheated more when they played violent videogame than when they played a nonviolent video game, F(1,65) = 6.24, η2 = .08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425BB-FF66-4665-934C-E376B75F6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Figures</a:t>
            </a:r>
          </a:p>
        </p:txBody>
      </p:sp>
      <p:sp>
        <p:nvSpPr>
          <p:cNvPr id="479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A picture says more than a thousand words…</a:t>
            </a:r>
          </a:p>
          <a:p>
            <a:r>
              <a:rPr lang="en-US" noProof="0" dirty="0"/>
              <a:t>Figures make people remember your story</a:t>
            </a:r>
          </a:p>
          <a:p>
            <a:pPr lvl="1"/>
            <a:r>
              <a:rPr lang="en-US" noProof="0" dirty="0"/>
              <a:t>Easier when you talk about your results</a:t>
            </a:r>
          </a:p>
          <a:p>
            <a:r>
              <a:rPr lang="en-US" noProof="0" dirty="0"/>
              <a:t>Get inspired</a:t>
            </a:r>
          </a:p>
          <a:p>
            <a:pPr lvl="1"/>
            <a:r>
              <a:rPr lang="en-US" noProof="0" dirty="0"/>
              <a:t>keep notes of cool graphs in papers</a:t>
            </a:r>
          </a:p>
          <a:p>
            <a:pPr lvl="1"/>
            <a:r>
              <a:rPr lang="en-US" noProof="0" dirty="0"/>
              <a:t>search the web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FD74E-1A85-43AD-99B4-7FECB2F3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Footer Placeholder 5"/>
          <p:cNvSpPr txBox="1"/>
          <p:nvPr/>
        </p:nvSpPr>
        <p:spPr>
          <a:xfrm>
            <a:off x="4693920" y="6319623"/>
            <a:ext cx="2804161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125"/>
              <a:t>CEMO's Academic Writing Course Autumn 2016</a:t>
            </a:r>
          </a:p>
        </p:txBody>
      </p:sp>
      <p:sp>
        <p:nvSpPr>
          <p:cNvPr id="496" name="Date Placeholder 2"/>
          <p:cNvSpPr txBox="1"/>
          <p:nvPr/>
        </p:nvSpPr>
        <p:spPr>
          <a:xfrm>
            <a:off x="2026920" y="6406185"/>
            <a:ext cx="2042161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ctr">
            <a:spAutoFit/>
          </a:bodyPr>
          <a:lstStyle>
            <a:lvl1pPr algn="l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125"/>
              <a:t>Oslo, 08.12.2016</a:t>
            </a:r>
          </a:p>
        </p:txBody>
      </p:sp>
      <p:pic>
        <p:nvPicPr>
          <p:cNvPr id="499" name="Bilde 7" descr="Bild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787218"/>
            <a:ext cx="8568953" cy="4984374"/>
          </a:xfrm>
          <a:prstGeom prst="rect">
            <a:avLst/>
          </a:prstGeom>
          <a:ln w="88900">
            <a:miter lim="400000"/>
          </a:ln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5F22EB43-F173-4E40-8E37-248795153D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Graphical inferential stats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3933F-C74F-4BE5-887A-9C0971C95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bilde" descr="bil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961" y="616149"/>
            <a:ext cx="6340078" cy="5625703"/>
          </a:xfrm>
          <a:prstGeom prst="rect">
            <a:avLst/>
          </a:prstGeom>
          <a:ln w="88900">
            <a:miter lim="400000"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3CDE5-D04D-4FAA-82B9-30FDB3C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The discussion section</a:t>
            </a:r>
          </a:p>
        </p:txBody>
      </p:sp>
      <p:sp>
        <p:nvSpPr>
          <p:cNvPr id="513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Purpose: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Evaluate and interpret the </a:t>
            </a:r>
            <a:r>
              <a:rPr lang="en-US" noProof="0" dirty="0">
                <a:solidFill>
                  <a:srgbClr val="0070C0"/>
                </a:solidFill>
              </a:rPr>
              <a:t>implications of your results</a:t>
            </a:r>
          </a:p>
          <a:p>
            <a:pPr lvl="1"/>
            <a:r>
              <a:rPr lang="en-US" noProof="0" dirty="0"/>
              <a:t>With respect to your hypotheses (why supported/rejected?)</a:t>
            </a:r>
          </a:p>
          <a:p>
            <a:pPr marL="0" indent="0">
              <a:buNone/>
            </a:pPr>
            <a:r>
              <a:rPr lang="en-US" noProof="0" dirty="0"/>
              <a:t>..or</a:t>
            </a:r>
          </a:p>
          <a:p>
            <a:r>
              <a:rPr lang="en-US" noProof="0" dirty="0"/>
              <a:t>To consider the </a:t>
            </a:r>
            <a:r>
              <a:rPr lang="en-US" noProof="0" dirty="0">
                <a:solidFill>
                  <a:srgbClr val="0070C0"/>
                </a:solidFill>
              </a:rPr>
              <a:t>issues raised in the introduction </a:t>
            </a:r>
            <a:r>
              <a:rPr lang="en-US" noProof="0" dirty="0"/>
              <a:t>in light of your results</a:t>
            </a:r>
          </a:p>
        </p:txBody>
      </p:sp>
      <p:pic>
        <p:nvPicPr>
          <p:cNvPr id="51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371299"/>
            <a:ext cx="1358917" cy="2332587"/>
          </a:xfrm>
          <a:prstGeom prst="rect">
            <a:avLst/>
          </a:prstGeom>
          <a:ln w="88900">
            <a:miter lim="400000"/>
          </a:ln>
        </p:spPr>
      </p:pic>
      <p:pic>
        <p:nvPicPr>
          <p:cNvPr id="51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904" y="396910"/>
            <a:ext cx="1296556" cy="2306976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85E74-8772-4618-AEB6-B968212E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Structure</a:t>
            </a:r>
          </a:p>
        </p:txBody>
      </p:sp>
      <p:sp>
        <p:nvSpPr>
          <p:cNvPr id="521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2421" indent="-452421">
              <a:spcBef>
                <a:spcPts val="633"/>
              </a:spcBef>
              <a:buFontTx/>
              <a:buAutoNum type="arabicPeriod"/>
              <a:defRPr sz="3800"/>
            </a:pPr>
            <a:r>
              <a:rPr lang="en-US" noProof="0" dirty="0"/>
              <a:t>A clear </a:t>
            </a:r>
            <a:r>
              <a:rPr lang="en-US" noProof="0" dirty="0">
                <a:solidFill>
                  <a:srgbClr val="0070C0"/>
                </a:solidFill>
              </a:rPr>
              <a:t>statement of support </a:t>
            </a:r>
            <a:r>
              <a:rPr lang="en-US" noProof="0" dirty="0"/>
              <a:t>or not for hypotheses (summary of results in light of hypotheses)</a:t>
            </a:r>
          </a:p>
          <a:p>
            <a:pPr marL="452421" indent="-452421">
              <a:spcBef>
                <a:spcPts val="633"/>
              </a:spcBef>
              <a:buFontTx/>
              <a:buAutoNum type="arabicPeriod"/>
              <a:defRPr sz="3800"/>
            </a:pPr>
            <a:r>
              <a:rPr lang="en-US" noProof="0" dirty="0"/>
              <a:t>Similarities and differences with </a:t>
            </a:r>
            <a:r>
              <a:rPr lang="en-US" noProof="0" dirty="0">
                <a:solidFill>
                  <a:srgbClr val="0070C0"/>
                </a:solidFill>
              </a:rPr>
              <a:t>previous research</a:t>
            </a:r>
          </a:p>
          <a:p>
            <a:pPr marL="670479" lvl="1" indent="-447245">
              <a:spcBef>
                <a:spcPts val="492"/>
              </a:spcBef>
              <a:defRPr sz="3200"/>
            </a:pPr>
            <a:r>
              <a:rPr lang="en-US" noProof="0" dirty="0"/>
              <a:t>Post hoc explanation in case of nonsupport for hypotheses/differences from previous research</a:t>
            </a:r>
          </a:p>
          <a:p>
            <a:pPr marL="670479" lvl="1" indent="-447245">
              <a:spcBef>
                <a:spcPts val="492"/>
              </a:spcBef>
              <a:defRPr sz="3200"/>
            </a:pPr>
            <a:r>
              <a:rPr lang="en-US" noProof="0" dirty="0"/>
              <a:t>Don’t repeat previous points, but contextualize (sample, design, country)</a:t>
            </a:r>
          </a:p>
          <a:p>
            <a:pPr marL="670479" lvl="1" indent="-447245">
              <a:spcBef>
                <a:spcPts val="492"/>
              </a:spcBef>
              <a:defRPr sz="3200"/>
            </a:pPr>
            <a:r>
              <a:rPr lang="en-US" noProof="0" dirty="0"/>
              <a:t>Substantive discussions of effect sizes</a:t>
            </a:r>
          </a:p>
          <a:p>
            <a:pPr marL="452421" indent="-452421">
              <a:spcBef>
                <a:spcPts val="633"/>
              </a:spcBef>
              <a:buFontTx/>
              <a:buAutoNum type="arabicPeriod"/>
              <a:defRPr sz="3800"/>
            </a:pPr>
            <a:r>
              <a:rPr lang="en-US" noProof="0" dirty="0"/>
              <a:t>Potential </a:t>
            </a:r>
            <a:r>
              <a:rPr lang="en-US" noProof="0" dirty="0">
                <a:solidFill>
                  <a:srgbClr val="0070C0"/>
                </a:solidFill>
              </a:rPr>
              <a:t>mechanisms/explanations</a:t>
            </a:r>
            <a:r>
              <a:rPr lang="en-US" noProof="0" dirty="0"/>
              <a:t> (beyond data)</a:t>
            </a:r>
          </a:p>
        </p:txBody>
      </p:sp>
      <p:grpSp>
        <p:nvGrpSpPr>
          <p:cNvPr id="527" name="Rectangle 9"/>
          <p:cNvGrpSpPr/>
          <p:nvPr/>
        </p:nvGrpSpPr>
        <p:grpSpPr>
          <a:xfrm>
            <a:off x="7752183" y="935942"/>
            <a:ext cx="1296146" cy="659659"/>
            <a:chOff x="-1" y="-1"/>
            <a:chExt cx="1843406" cy="938179"/>
          </a:xfrm>
        </p:grpSpPr>
        <p:sp>
          <p:nvSpPr>
            <p:cNvPr id="525" name="Rektangel"/>
            <p:cNvSpPr/>
            <p:nvPr/>
          </p:nvSpPr>
          <p:spPr>
            <a:xfrm>
              <a:off x="-1" y="-1"/>
              <a:ext cx="1843406" cy="938179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67">
                <a:defRPr sz="2800">
                  <a:latin typeface="Calibri"/>
                  <a:ea typeface="Calibri"/>
                  <a:cs typeface="Calibri"/>
                  <a:sym typeface="Calibri"/>
                </a:defRPr>
              </a:pPr>
              <a:endParaRPr sz="1969"/>
            </a:p>
          </p:txBody>
        </p:sp>
        <p:sp>
          <p:nvSpPr>
            <p:cNvPr id="526" name="Recap"/>
            <p:cNvSpPr txBox="1"/>
            <p:nvPr/>
          </p:nvSpPr>
          <p:spPr>
            <a:xfrm>
              <a:off x="65023" y="187941"/>
              <a:ext cx="1713360" cy="562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1300480">
                <a:defRPr sz="2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969"/>
                <a:t>Recap</a:t>
              </a:r>
            </a:p>
          </p:txBody>
        </p:sp>
      </p:grpSp>
      <p:grpSp>
        <p:nvGrpSpPr>
          <p:cNvPr id="530" name="Rectangle 10"/>
          <p:cNvGrpSpPr/>
          <p:nvPr/>
        </p:nvGrpSpPr>
        <p:grpSpPr>
          <a:xfrm>
            <a:off x="10267825" y="3252514"/>
            <a:ext cx="1296146" cy="659659"/>
            <a:chOff x="-1" y="-1"/>
            <a:chExt cx="1843406" cy="938179"/>
          </a:xfrm>
        </p:grpSpPr>
        <p:sp>
          <p:nvSpPr>
            <p:cNvPr id="528" name="Rektangel"/>
            <p:cNvSpPr/>
            <p:nvPr/>
          </p:nvSpPr>
          <p:spPr>
            <a:xfrm>
              <a:off x="-1" y="-1"/>
              <a:ext cx="1843406" cy="938179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67">
                <a:defRPr sz="2800">
                  <a:latin typeface="Calibri"/>
                  <a:ea typeface="Calibri"/>
                  <a:cs typeface="Calibri"/>
                  <a:sym typeface="Calibri"/>
                </a:defRPr>
              </a:pPr>
              <a:endParaRPr sz="1969"/>
            </a:p>
          </p:txBody>
        </p:sp>
        <p:sp>
          <p:nvSpPr>
            <p:cNvPr id="529" name="Connect"/>
            <p:cNvSpPr txBox="1"/>
            <p:nvPr/>
          </p:nvSpPr>
          <p:spPr>
            <a:xfrm>
              <a:off x="65023" y="187941"/>
              <a:ext cx="1713360" cy="562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1300480">
                <a:defRPr sz="2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969"/>
                <a:t>Connect</a:t>
              </a:r>
            </a:p>
          </p:txBody>
        </p:sp>
      </p:grpSp>
      <p:grpSp>
        <p:nvGrpSpPr>
          <p:cNvPr id="533" name="Rectangle 11"/>
          <p:cNvGrpSpPr/>
          <p:nvPr/>
        </p:nvGrpSpPr>
        <p:grpSpPr>
          <a:xfrm>
            <a:off x="10598321" y="5140785"/>
            <a:ext cx="1296146" cy="659659"/>
            <a:chOff x="-1" y="-1"/>
            <a:chExt cx="1843406" cy="938179"/>
          </a:xfrm>
        </p:grpSpPr>
        <p:sp>
          <p:nvSpPr>
            <p:cNvPr id="531" name="Rektangel"/>
            <p:cNvSpPr/>
            <p:nvPr/>
          </p:nvSpPr>
          <p:spPr>
            <a:xfrm>
              <a:off x="-1" y="-1"/>
              <a:ext cx="1843406" cy="938179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67">
                <a:defRPr sz="2800">
                  <a:latin typeface="Calibri"/>
                  <a:ea typeface="Calibri"/>
                  <a:cs typeface="Calibri"/>
                  <a:sym typeface="Calibri"/>
                </a:defRPr>
              </a:pPr>
              <a:endParaRPr sz="1969" dirty="0"/>
            </a:p>
          </p:txBody>
        </p:sp>
        <p:sp>
          <p:nvSpPr>
            <p:cNvPr id="532" name="Resolve"/>
            <p:cNvSpPr txBox="1"/>
            <p:nvPr/>
          </p:nvSpPr>
          <p:spPr>
            <a:xfrm>
              <a:off x="65023" y="187941"/>
              <a:ext cx="1713360" cy="562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1300480">
                <a:defRPr sz="2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969" dirty="0"/>
                <a:t>Resolve</a:t>
              </a:r>
            </a:p>
          </p:txBody>
        </p:sp>
      </p:grpSp>
      <p:pic>
        <p:nvPicPr>
          <p:cNvPr id="534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330" y="136525"/>
            <a:ext cx="1224137" cy="2101236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131D5-929D-4996-87F0-49A66E2F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 animBg="1" advAuto="0"/>
      <p:bldP spid="530" grpId="0" animBg="1" advAuto="0"/>
      <p:bldP spid="533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Footer Placeholder 4"/>
          <p:cNvSpPr txBox="1"/>
          <p:nvPr/>
        </p:nvSpPr>
        <p:spPr>
          <a:xfrm>
            <a:off x="4629552" y="6506199"/>
            <a:ext cx="3724984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125"/>
              <a:t>CEMO's Academic Writing Course Autumn 2016</a:t>
            </a:r>
          </a:p>
        </p:txBody>
      </p:sp>
      <p:sp>
        <p:nvSpPr>
          <p:cNvPr id="539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Structure (</a:t>
            </a:r>
            <a:r>
              <a:rPr lang="en-US" i="1" noProof="0" dirty="0"/>
              <a:t>cont’d</a:t>
            </a:r>
            <a:r>
              <a:rPr lang="en-US" noProof="0" dirty="0"/>
              <a:t>)</a:t>
            </a:r>
          </a:p>
        </p:txBody>
      </p:sp>
      <p:sp>
        <p:nvSpPr>
          <p:cNvPr id="537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43389" indent="-443389">
              <a:lnSpc>
                <a:spcPct val="80000"/>
              </a:lnSpc>
              <a:spcBef>
                <a:spcPts val="633"/>
              </a:spcBef>
              <a:buFontTx/>
              <a:buAutoNum type="arabicPeriod" startAt="4"/>
              <a:defRPr sz="4000">
                <a:solidFill>
                  <a:srgbClr val="0070C0"/>
                </a:solidFill>
              </a:defRPr>
            </a:pPr>
            <a:r>
              <a:rPr lang="en-US" noProof="0" dirty="0"/>
              <a:t>Limitations</a:t>
            </a:r>
          </a:p>
          <a:p>
            <a:pPr marL="660416" lvl="1" indent="-437182">
              <a:lnSpc>
                <a:spcPct val="80000"/>
              </a:lnSpc>
              <a:spcBef>
                <a:spcPts val="562"/>
              </a:spcBef>
              <a:defRPr sz="3400"/>
            </a:pPr>
            <a:r>
              <a:rPr lang="en-US" noProof="0" dirty="0"/>
              <a:t>Sources of bias (e.g., threats to internal validity)</a:t>
            </a:r>
          </a:p>
          <a:p>
            <a:pPr marL="660416" lvl="1" indent="-437182">
              <a:lnSpc>
                <a:spcPct val="80000"/>
              </a:lnSpc>
              <a:spcBef>
                <a:spcPts val="562"/>
              </a:spcBef>
              <a:defRPr sz="3400"/>
            </a:pPr>
            <a:r>
              <a:rPr lang="en-US" noProof="0" dirty="0"/>
              <a:t>Quality of measures</a:t>
            </a:r>
          </a:p>
          <a:p>
            <a:pPr marL="660416" lvl="1" indent="-437182">
              <a:lnSpc>
                <a:spcPct val="80000"/>
              </a:lnSpc>
              <a:spcBef>
                <a:spcPts val="562"/>
              </a:spcBef>
              <a:defRPr sz="3400"/>
            </a:pPr>
            <a:r>
              <a:rPr lang="en-US" noProof="0" dirty="0"/>
              <a:t>Other limitations (e.g., sample size, sampling) or alternative explanations</a:t>
            </a:r>
          </a:p>
          <a:p>
            <a:pPr marL="443389" indent="-443389">
              <a:lnSpc>
                <a:spcPct val="80000"/>
              </a:lnSpc>
              <a:spcBef>
                <a:spcPts val="633"/>
              </a:spcBef>
              <a:buFontTx/>
              <a:buAutoNum type="arabicPeriod" startAt="4"/>
              <a:defRPr sz="4000">
                <a:solidFill>
                  <a:srgbClr val="0070C0"/>
                </a:solidFill>
              </a:defRPr>
            </a:pPr>
            <a:r>
              <a:rPr lang="en-US" noProof="0" dirty="0"/>
              <a:t>Implications</a:t>
            </a:r>
          </a:p>
          <a:p>
            <a:pPr marL="660416" lvl="1" indent="-437182">
              <a:lnSpc>
                <a:spcPct val="80000"/>
              </a:lnSpc>
              <a:spcBef>
                <a:spcPts val="562"/>
              </a:spcBef>
              <a:defRPr sz="3400"/>
            </a:pPr>
            <a:r>
              <a:rPr lang="en-US" noProof="0" dirty="0"/>
              <a:t>What is the practical implication of your results?</a:t>
            </a:r>
          </a:p>
          <a:p>
            <a:pPr marL="443389" indent="-443389">
              <a:lnSpc>
                <a:spcPct val="80000"/>
              </a:lnSpc>
              <a:spcBef>
                <a:spcPts val="633"/>
              </a:spcBef>
              <a:buFontTx/>
              <a:buAutoNum type="arabicPeriod" startAt="4"/>
              <a:defRPr sz="4000">
                <a:solidFill>
                  <a:srgbClr val="0070C0"/>
                </a:solidFill>
              </a:defRPr>
            </a:pPr>
            <a:r>
              <a:rPr lang="en-US" noProof="0" dirty="0"/>
              <a:t>Conclusion</a:t>
            </a:r>
          </a:p>
          <a:p>
            <a:pPr marL="660416" lvl="1" indent="-437182">
              <a:lnSpc>
                <a:spcPct val="80000"/>
              </a:lnSpc>
              <a:spcBef>
                <a:spcPts val="562"/>
              </a:spcBef>
              <a:defRPr sz="3400"/>
            </a:pPr>
            <a:r>
              <a:rPr lang="en-US" noProof="0" dirty="0"/>
              <a:t>Sum up the discussion – Why should the field attend to this study?</a:t>
            </a:r>
          </a:p>
        </p:txBody>
      </p:sp>
      <p:pic>
        <p:nvPicPr>
          <p:cNvPr id="54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439" y="118031"/>
            <a:ext cx="1224137" cy="2101236"/>
          </a:xfrm>
          <a:prstGeom prst="rect">
            <a:avLst/>
          </a:prstGeom>
          <a:ln w="88900">
            <a:miter lim="400000"/>
          </a:ln>
        </p:spPr>
      </p:pic>
      <p:sp>
        <p:nvSpPr>
          <p:cNvPr id="541" name="Date Placeholder 5"/>
          <p:cNvSpPr txBox="1"/>
          <p:nvPr/>
        </p:nvSpPr>
        <p:spPr>
          <a:xfrm>
            <a:off x="2331720" y="6496673"/>
            <a:ext cx="1813560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ctr">
            <a:spAutoFit/>
          </a:bodyPr>
          <a:lstStyle>
            <a:lvl1pPr algn="l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125"/>
              <a:t>Oslo, 12.01.2017</a:t>
            </a:r>
          </a:p>
        </p:txBody>
      </p:sp>
      <p:pic>
        <p:nvPicPr>
          <p:cNvPr id="54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488" y="212121"/>
            <a:ext cx="1134059" cy="2176519"/>
          </a:xfrm>
          <a:prstGeom prst="rect">
            <a:avLst/>
          </a:prstGeom>
          <a:ln w="88900">
            <a:miter lim="400000"/>
          </a:ln>
        </p:spPr>
      </p:pic>
      <p:grpSp>
        <p:nvGrpSpPr>
          <p:cNvPr id="545" name="Rectangle 13"/>
          <p:cNvGrpSpPr/>
          <p:nvPr/>
        </p:nvGrpSpPr>
        <p:grpSpPr>
          <a:xfrm>
            <a:off x="5591944" y="1300381"/>
            <a:ext cx="2592289" cy="918886"/>
            <a:chOff x="0" y="21195"/>
            <a:chExt cx="3686810" cy="1306858"/>
          </a:xfrm>
        </p:grpSpPr>
        <p:sp>
          <p:nvSpPr>
            <p:cNvPr id="543" name="Rektangel"/>
            <p:cNvSpPr/>
            <p:nvPr/>
          </p:nvSpPr>
          <p:spPr>
            <a:xfrm>
              <a:off x="0" y="21195"/>
              <a:ext cx="3686810" cy="1306858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67">
                <a:defRPr sz="2800">
                  <a:latin typeface="Calibri"/>
                  <a:ea typeface="Calibri"/>
                  <a:cs typeface="Calibri"/>
                  <a:sym typeface="Calibri"/>
                </a:defRPr>
              </a:pPr>
              <a:endParaRPr sz="1969"/>
            </a:p>
          </p:txBody>
        </p:sp>
        <p:sp>
          <p:nvSpPr>
            <p:cNvPr id="544" name="Keep it short, relevant, and positive"/>
            <p:cNvSpPr/>
            <p:nvPr/>
          </p:nvSpPr>
          <p:spPr>
            <a:xfrm>
              <a:off x="65023" y="177990"/>
              <a:ext cx="3556763" cy="993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1300480">
                <a:defRPr sz="2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969"/>
                <a:t>Keep it short, relevant, and positive</a:t>
              </a:r>
            </a:p>
          </p:txBody>
        </p:sp>
      </p:grpSp>
      <p:sp>
        <p:nvSpPr>
          <p:cNvPr id="546" name="Straight Arrow Connector 14"/>
          <p:cNvSpPr/>
          <p:nvPr/>
        </p:nvSpPr>
        <p:spPr>
          <a:xfrm flipH="1">
            <a:off x="4367808" y="1759823"/>
            <a:ext cx="1224137" cy="459443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txBody>
          <a:bodyPr lIns="45719" tIns="45719" rIns="45719" bIns="45719"/>
          <a:lstStyle/>
          <a:p>
            <a:pPr defTabSz="914367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C0F1C-5986-47E1-9C59-E66A989F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0" animBg="1" advAuto="0"/>
      <p:bldP spid="546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1209446">
              <a:defRPr sz="5022"/>
            </a:lvl1pPr>
          </a:lstStyle>
          <a:p>
            <a:r>
              <a:rPr lang="en-US" noProof="0" dirty="0"/>
              <a:t>Alternative placement of the limitations section</a:t>
            </a:r>
          </a:p>
        </p:txBody>
      </p:sp>
      <p:sp>
        <p:nvSpPr>
          <p:cNvPr id="549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1548" indent="-341548">
              <a:lnSpc>
                <a:spcPct val="80000"/>
              </a:lnSpc>
              <a:spcBef>
                <a:spcPts val="562"/>
              </a:spcBef>
              <a:defRPr sz="3400"/>
            </a:pPr>
            <a:r>
              <a:rPr lang="en-US" noProof="0" dirty="0"/>
              <a:t>Move it up front (after the summary)</a:t>
            </a:r>
          </a:p>
          <a:p>
            <a:pPr marL="589338" lvl="1" indent="-267881">
              <a:lnSpc>
                <a:spcPct val="80000"/>
              </a:lnSpc>
              <a:spcBef>
                <a:spcPts val="492"/>
              </a:spcBef>
              <a:defRPr sz="2800"/>
            </a:pPr>
            <a:r>
              <a:rPr lang="en-US" noProof="0" dirty="0"/>
              <a:t>Your paper ends with a more positive focus</a:t>
            </a:r>
          </a:p>
          <a:p>
            <a:pPr marL="589338" lvl="1" indent="-267881">
              <a:lnSpc>
                <a:spcPct val="80000"/>
              </a:lnSpc>
              <a:spcBef>
                <a:spcPts val="492"/>
              </a:spcBef>
              <a:defRPr sz="2800"/>
            </a:pPr>
            <a:r>
              <a:rPr lang="en-US" noProof="0" dirty="0"/>
              <a:t>Don’t kill your reader’s enthusiasm at the end</a:t>
            </a:r>
          </a:p>
          <a:p>
            <a:pPr marL="589338" lvl="1" indent="-267881">
              <a:lnSpc>
                <a:spcPct val="80000"/>
              </a:lnSpc>
              <a:spcBef>
                <a:spcPts val="492"/>
              </a:spcBef>
              <a:defRPr sz="2800"/>
            </a:pPr>
            <a:r>
              <a:rPr lang="en-US" noProof="0" dirty="0"/>
              <a:t>You can discuss the findings in light of the limitations</a:t>
            </a:r>
          </a:p>
          <a:p>
            <a:pPr marL="589338" lvl="1" indent="-267881">
              <a:lnSpc>
                <a:spcPct val="80000"/>
              </a:lnSpc>
              <a:spcBef>
                <a:spcPts val="492"/>
              </a:spcBef>
              <a:defRPr sz="2800"/>
            </a:pPr>
            <a:endParaRPr lang="en-US" noProof="0" dirty="0"/>
          </a:p>
          <a:p>
            <a:pPr marL="341548" indent="-341548">
              <a:lnSpc>
                <a:spcPct val="80000"/>
              </a:lnSpc>
              <a:spcBef>
                <a:spcPts val="562"/>
              </a:spcBef>
              <a:defRPr sz="3400"/>
            </a:pPr>
            <a:r>
              <a:rPr lang="en-US" noProof="0" dirty="0"/>
              <a:t>Don’t kill your findings </a:t>
            </a:r>
          </a:p>
          <a:p>
            <a:pPr marL="589338" lvl="1" indent="-267881">
              <a:lnSpc>
                <a:spcPct val="80000"/>
              </a:lnSpc>
              <a:spcBef>
                <a:spcPts val="492"/>
              </a:spcBef>
              <a:defRPr sz="2800"/>
            </a:pPr>
            <a:r>
              <a:rPr lang="en-US" noProof="0" dirty="0"/>
              <a:t>Be transparent about weaknesses</a:t>
            </a:r>
          </a:p>
          <a:p>
            <a:pPr marL="589338" lvl="1" indent="-267881">
              <a:lnSpc>
                <a:spcPct val="80000"/>
              </a:lnSpc>
              <a:spcBef>
                <a:spcPts val="492"/>
              </a:spcBef>
              <a:defRPr sz="2800"/>
            </a:pPr>
            <a:r>
              <a:rPr lang="en-US" noProof="0" dirty="0"/>
              <a:t>If possible, suggest implications for your findings </a:t>
            </a:r>
          </a:p>
        </p:txBody>
      </p:sp>
      <p:pic>
        <p:nvPicPr>
          <p:cNvPr id="8" name="Picture 6" descr="Picture 6">
            <a:extLst>
              <a:ext uri="{FF2B5EF4-FFF2-40B4-BE49-F238E27FC236}">
                <a16:creationId xmlns:a16="http://schemas.microsoft.com/office/drawing/2014/main" id="{C7D7C349-7C46-4D18-BF2A-E2562794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647" y="378458"/>
            <a:ext cx="1466306" cy="2609014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6FAA3-DA8E-4287-9B34-299E2424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orslag til løs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Forslag til løsning</a:t>
            </a:r>
          </a:p>
        </p:txBody>
      </p:sp>
      <p:sp>
        <p:nvSpPr>
          <p:cNvPr id="231" name="Utvalg, 8 kl = ca. 120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Utvalg, 8 </a:t>
            </a:r>
            <a:r>
              <a:rPr lang="nb-NO" noProof="0" dirty="0" err="1"/>
              <a:t>kl</a:t>
            </a:r>
            <a:r>
              <a:rPr lang="nb-NO" noProof="0" dirty="0"/>
              <a:t> = ca. 120</a:t>
            </a:r>
          </a:p>
          <a:p>
            <a:pPr lvl="1">
              <a:defRPr sz="3000"/>
            </a:pPr>
            <a:r>
              <a:rPr lang="nb-NO" noProof="0" dirty="0"/>
              <a:t>(357 elever jevnt fordelt 8, 9, 10 </a:t>
            </a:r>
            <a:r>
              <a:rPr lang="nb-NO" noProof="0" dirty="0" err="1"/>
              <a:t>kl</a:t>
            </a:r>
            <a:r>
              <a:rPr lang="nb-NO" noProof="0" dirty="0"/>
              <a:t>) </a:t>
            </a:r>
          </a:p>
          <a:p>
            <a:pPr>
              <a:defRPr sz="3000"/>
            </a:pPr>
            <a:r>
              <a:rPr lang="nb-NO" noProof="0" dirty="0"/>
              <a:t>Utfall: Nasjonale prøver, lesing</a:t>
            </a:r>
          </a:p>
          <a:p>
            <a:pPr lvl="1">
              <a:defRPr sz="3000"/>
            </a:pPr>
            <a:r>
              <a:rPr lang="nb-NO" noProof="0" dirty="0"/>
              <a:t>Effekt for elever med lave ferdigheter? </a:t>
            </a:r>
          </a:p>
          <a:p>
            <a:pPr lvl="1">
              <a:defRPr sz="3000"/>
            </a:pPr>
            <a:r>
              <a:rPr lang="nb-NO" noProof="0" dirty="0"/>
              <a:t>Finnes tidligere tester - andre elever, samme skole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CB6A8-265B-4917-B8B7-6C4877BC5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bilde" descr="bild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2" y="2826708"/>
            <a:ext cx="9746833" cy="15775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63AC2-391E-4E54-896E-EBC0E56F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Avoid common mistakes…</a:t>
            </a:r>
          </a:p>
        </p:txBody>
      </p:sp>
      <p:sp>
        <p:nvSpPr>
          <p:cNvPr id="558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5398" indent="-455398">
              <a:spcBef>
                <a:spcPts val="562"/>
              </a:spcBef>
              <a:buFontTx/>
              <a:buAutoNum type="arabicPeriod"/>
              <a:defRPr sz="3400">
                <a:solidFill>
                  <a:srgbClr val="0070C0"/>
                </a:solidFill>
              </a:defRPr>
            </a:pPr>
            <a:r>
              <a:rPr lang="en-US" noProof="0" dirty="0"/>
              <a:t>Too long</a:t>
            </a:r>
            <a:r>
              <a:rPr lang="en-US" noProof="0" dirty="0">
                <a:solidFill>
                  <a:srgbClr val="000000"/>
                </a:solidFill>
              </a:rPr>
              <a:t>: don’t talk about every tiny detail</a:t>
            </a:r>
          </a:p>
          <a:p>
            <a:pPr marL="678632" lvl="1" indent="-455398">
              <a:spcBef>
                <a:spcPts val="562"/>
              </a:spcBef>
              <a:defRPr sz="3400"/>
            </a:pPr>
            <a:r>
              <a:rPr lang="en-US" noProof="0" dirty="0"/>
              <a:t>Stick with the big story</a:t>
            </a:r>
            <a:endParaRPr lang="en-US" sz="2672" noProof="0" dirty="0"/>
          </a:p>
          <a:p>
            <a:pPr marL="455398" indent="-455398">
              <a:spcBef>
                <a:spcPts val="562"/>
              </a:spcBef>
              <a:buFontTx/>
              <a:buAutoNum type="arabicPeriod"/>
              <a:defRPr sz="3400">
                <a:solidFill>
                  <a:srgbClr val="0070C0"/>
                </a:solidFill>
              </a:defRPr>
            </a:pPr>
            <a:r>
              <a:rPr lang="en-US" noProof="0" dirty="0"/>
              <a:t>Poor organization</a:t>
            </a:r>
            <a:r>
              <a:rPr lang="en-US" noProof="0" dirty="0">
                <a:solidFill>
                  <a:srgbClr val="000000"/>
                </a:solidFill>
              </a:rPr>
              <a:t>: use APA or other structure</a:t>
            </a:r>
          </a:p>
          <a:p>
            <a:pPr marL="455398" indent="-455398">
              <a:spcBef>
                <a:spcPts val="562"/>
              </a:spcBef>
              <a:buFontTx/>
              <a:buAutoNum type="arabicPeriod"/>
              <a:defRPr sz="3400">
                <a:solidFill>
                  <a:srgbClr val="0070C0"/>
                </a:solidFill>
              </a:defRPr>
            </a:pPr>
            <a:r>
              <a:rPr lang="en-US" noProof="0" dirty="0"/>
              <a:t>Doesn’t discuss</a:t>
            </a:r>
            <a:r>
              <a:rPr lang="en-US" noProof="0" dirty="0">
                <a:solidFill>
                  <a:srgbClr val="000000"/>
                </a:solidFill>
              </a:rPr>
              <a:t>: avoid repeating a list of results</a:t>
            </a:r>
          </a:p>
          <a:p>
            <a:pPr marL="678632" lvl="1" indent="-455398">
              <a:spcBef>
                <a:spcPts val="562"/>
              </a:spcBef>
              <a:defRPr sz="3400"/>
            </a:pPr>
            <a:r>
              <a:rPr lang="en-US" noProof="0" dirty="0"/>
              <a:t>Put results in perspective</a:t>
            </a:r>
            <a:endParaRPr lang="en-US" sz="2672" noProof="0" dirty="0"/>
          </a:p>
          <a:p>
            <a:pPr marL="455398" indent="-455398">
              <a:spcBef>
                <a:spcPts val="562"/>
              </a:spcBef>
              <a:buFontTx/>
              <a:buAutoNum type="arabicPeriod"/>
              <a:defRPr sz="3400">
                <a:solidFill>
                  <a:srgbClr val="0070C0"/>
                </a:solidFill>
              </a:defRPr>
            </a:pPr>
            <a:r>
              <a:rPr lang="en-US" noProof="0" dirty="0"/>
              <a:t>Off topic</a:t>
            </a:r>
            <a:r>
              <a:rPr lang="en-US" noProof="0" dirty="0">
                <a:solidFill>
                  <a:srgbClr val="000000"/>
                </a:solidFill>
              </a:rPr>
              <a:t>: stick with your story</a:t>
            </a:r>
          </a:p>
          <a:p>
            <a:pPr marL="455398" indent="-455398">
              <a:spcBef>
                <a:spcPts val="562"/>
              </a:spcBef>
              <a:buFontTx/>
              <a:buAutoNum type="arabicPeriod"/>
              <a:defRPr sz="3400">
                <a:solidFill>
                  <a:srgbClr val="0070C0"/>
                </a:solidFill>
              </a:defRPr>
            </a:pPr>
            <a:r>
              <a:rPr lang="en-US" noProof="0" dirty="0"/>
              <a:t>Inconsistent tone</a:t>
            </a:r>
            <a:r>
              <a:rPr lang="en-US" noProof="0" dirty="0">
                <a:solidFill>
                  <a:srgbClr val="000000"/>
                </a:solidFill>
              </a:rPr>
              <a:t>:  don’t be too bold, don’t be to cautious</a:t>
            </a:r>
          </a:p>
          <a:p>
            <a:pPr marL="455398" indent="-455398">
              <a:spcBef>
                <a:spcPts val="562"/>
              </a:spcBef>
              <a:buFontTx/>
              <a:buAutoNum type="arabicPeriod"/>
              <a:defRPr sz="3400">
                <a:solidFill>
                  <a:srgbClr val="0070C0"/>
                </a:solidFill>
              </a:defRPr>
            </a:pPr>
            <a:r>
              <a:rPr lang="en-US" noProof="0" dirty="0"/>
              <a:t>Too much self-praise: </a:t>
            </a:r>
            <a:r>
              <a:rPr lang="en-US" noProof="0" dirty="0">
                <a:solidFill>
                  <a:srgbClr val="000000"/>
                </a:solidFill>
              </a:rPr>
              <a:t>drop “we are the first to...” or “this is important because...” show it, rather than say it.</a:t>
            </a:r>
          </a:p>
        </p:txBody>
      </p:sp>
      <p:pic>
        <p:nvPicPr>
          <p:cNvPr id="8" name="Picture 6" descr="Picture 6">
            <a:extLst>
              <a:ext uri="{FF2B5EF4-FFF2-40B4-BE49-F238E27FC236}">
                <a16:creationId xmlns:a16="http://schemas.microsoft.com/office/drawing/2014/main" id="{45457755-F200-4E60-8290-C2DF8081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647" y="378458"/>
            <a:ext cx="1466306" cy="2609014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EE44E8-42FC-43EB-A465-B58CA15B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 build="p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itle 1"/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7383012" cy="11176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50361">
              <a:defRPr sz="5022"/>
            </a:pPr>
            <a:r>
              <a:rPr lang="en-US" noProof="0" dirty="0"/>
              <a:t>End your paper with a bang, not a whimper</a:t>
            </a:r>
          </a:p>
        </p:txBody>
      </p:sp>
      <p:sp>
        <p:nvSpPr>
          <p:cNvPr id="567" name="Content Placeholder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Avoid banal endings</a:t>
            </a:r>
          </a:p>
          <a:p>
            <a:pPr lvl="1"/>
            <a:r>
              <a:rPr lang="en-US" noProof="0" dirty="0"/>
              <a:t>“Answering these lingering questions is a topic for further research.”</a:t>
            </a:r>
          </a:p>
          <a:p>
            <a:r>
              <a:rPr lang="en-US" noProof="0" dirty="0"/>
              <a:t>Decide on your take-home message</a:t>
            </a:r>
          </a:p>
          <a:p>
            <a:pPr lvl="1"/>
            <a:r>
              <a:rPr lang="en-US" noProof="0" dirty="0"/>
              <a:t>Find a cool way of stating it in a sentence</a:t>
            </a:r>
          </a:p>
        </p:txBody>
      </p:sp>
      <p:sp>
        <p:nvSpPr>
          <p:cNvPr id="568" name="TextBox 1"/>
          <p:cNvSpPr txBox="1"/>
          <p:nvPr/>
        </p:nvSpPr>
        <p:spPr>
          <a:xfrm>
            <a:off x="9022040" y="2703886"/>
            <a:ext cx="1348721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1300480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125"/>
              <a:t>(Section 3.08)</a:t>
            </a:r>
          </a:p>
        </p:txBody>
      </p:sp>
      <p:pic>
        <p:nvPicPr>
          <p:cNvPr id="9" name="Picture 6" descr="Picture 6">
            <a:extLst>
              <a:ext uri="{FF2B5EF4-FFF2-40B4-BE49-F238E27FC236}">
                <a16:creationId xmlns:a16="http://schemas.microsoft.com/office/drawing/2014/main" id="{F7C8FFEA-0194-4B86-9A98-92B9E8FF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647" y="378458"/>
            <a:ext cx="1466306" cy="2609014"/>
          </a:xfrm>
          <a:prstGeom prst="rect">
            <a:avLst/>
          </a:prstGeom>
          <a:ln w="889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0DD8C-6137-4DBE-9864-504B08F6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" grpId="0" build="p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CAA77-A53B-458B-A789-9C55D907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Update your first-sentence hook</a:t>
            </a:r>
          </a:p>
        </p:txBody>
      </p:sp>
      <p:pic>
        <p:nvPicPr>
          <p:cNvPr id="10" name="Picture 6" descr="Picture 6">
            <a:extLst>
              <a:ext uri="{FF2B5EF4-FFF2-40B4-BE49-F238E27FC236}">
                <a16:creationId xmlns:a16="http://schemas.microsoft.com/office/drawing/2014/main" id="{D8E78064-506E-4163-A408-825C8D5F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647" y="378458"/>
            <a:ext cx="1466306" cy="2609014"/>
          </a:xfrm>
          <a:prstGeom prst="rect">
            <a:avLst/>
          </a:prstGeom>
          <a:ln w="88900">
            <a:miter lim="400000"/>
          </a:ln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8B841F9-F117-4F1E-A317-3A6D2D8D36E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88594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people enter a building, others often hold the door for them. Although such interactions are commonplace, we know little about forms of social interactions like these that involve physical cooperation.</a:t>
            </a:r>
          </a:p>
          <a:p>
            <a:r>
              <a:rPr lang="en-US" dirty="0"/>
              <a:t>Thus, the present findings highlight the role of shared effort in driving physical cooperation, and they lead to some practical advice: if you want the door held for you as you enter the building, arrive with a friend, not alone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27328-91A5-4336-9450-CE85B15CA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bilde"/>
          <p:cNvGrpSpPr/>
          <p:nvPr/>
        </p:nvGrpSpPr>
        <p:grpSpPr>
          <a:xfrm>
            <a:off x="6414940" y="2165286"/>
            <a:ext cx="3205759" cy="4259462"/>
            <a:chOff x="0" y="0"/>
            <a:chExt cx="4559300" cy="6057900"/>
          </a:xfrm>
        </p:grpSpPr>
        <p:pic>
          <p:nvPicPr>
            <p:cNvPr id="583" name="bilde" descr="bild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4305300" cy="5727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82" name="bilde" descr="bild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559300" cy="6057900"/>
            </a:xfrm>
            <a:prstGeom prst="rect">
              <a:avLst/>
            </a:prstGeom>
            <a:effectLst/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71D02423-2C03-44C0-83CB-24AD3961CF62}"/>
              </a:ext>
            </a:extLst>
          </p:cNvPr>
          <p:cNvSpPr txBox="1">
            <a:spLocks/>
          </p:cNvSpPr>
          <p:nvPr/>
        </p:nvSpPr>
        <p:spPr>
          <a:xfrm>
            <a:off x="990600" y="725424"/>
            <a:ext cx="10515600" cy="1117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Ta-men-</a:t>
            </a:r>
            <a:r>
              <a:rPr lang="en-US" dirty="0" err="1"/>
              <a:t>hjem</a:t>
            </a:r>
            <a:r>
              <a:rPr lang="en-US" dirty="0"/>
              <a:t>: God </a:t>
            </a:r>
            <a:r>
              <a:rPr lang="en-US" dirty="0" err="1"/>
              <a:t>forskning</a:t>
            </a:r>
            <a:r>
              <a:rPr lang="en-US" dirty="0"/>
              <a:t> er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F784EDE-1867-41BF-AE15-9D4EA410DD4A}"/>
              </a:ext>
            </a:extLst>
          </p:cNvPr>
          <p:cNvSpPr txBox="1">
            <a:spLocks/>
          </p:cNvSpPr>
          <p:nvPr/>
        </p:nvSpPr>
        <p:spPr>
          <a:xfrm>
            <a:off x="990600" y="1781238"/>
            <a:ext cx="88594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Etterrettelig</a:t>
            </a:r>
            <a:endParaRPr lang="en-US" dirty="0"/>
          </a:p>
          <a:p>
            <a:r>
              <a:rPr lang="en-US" dirty="0" err="1"/>
              <a:t>Systematisk</a:t>
            </a:r>
            <a:endParaRPr lang="en-US" dirty="0"/>
          </a:p>
          <a:p>
            <a:r>
              <a:rPr lang="en-US" dirty="0" err="1"/>
              <a:t>Gjennomsiktig</a:t>
            </a:r>
            <a:endParaRPr lang="en-US" dirty="0"/>
          </a:p>
          <a:p>
            <a:r>
              <a:rPr lang="en-US" dirty="0" err="1"/>
              <a:t>Etterprøvbar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C16C2-1E1B-4F90-AD0F-ADF77137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andomise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Randomisering</a:t>
            </a:r>
          </a:p>
        </p:txBody>
      </p:sp>
      <p:sp>
        <p:nvSpPr>
          <p:cNvPr id="234" name="Randomisere klasse eller individe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Randomisere klasse eller individer</a:t>
            </a:r>
          </a:p>
          <a:p>
            <a:pPr lvl="1"/>
            <a:r>
              <a:rPr lang="nb-NO" noProof="0" dirty="0"/>
              <a:t>Gjennomførbart? Smitteeffekt?</a:t>
            </a:r>
          </a:p>
          <a:p>
            <a:r>
              <a:rPr lang="nb-NO" noProof="0" dirty="0" err="1"/>
              <a:t>Treatment</a:t>
            </a:r>
            <a:r>
              <a:rPr lang="nb-NO" noProof="0" dirty="0"/>
              <a:t>/</a:t>
            </a:r>
            <a:r>
              <a:rPr lang="nb-NO" noProof="0" dirty="0" err="1"/>
              <a:t>control</a:t>
            </a:r>
            <a:r>
              <a:rPr lang="nb-NO" noProof="0" dirty="0"/>
              <a:t> pre/post-test</a:t>
            </a:r>
          </a:p>
          <a:p>
            <a:pPr lvl="1"/>
            <a:r>
              <a:rPr lang="nb-NO" noProof="0" dirty="0"/>
              <a:t>Interaksjon med leseferdigheter før</a:t>
            </a:r>
          </a:p>
          <a:p>
            <a:r>
              <a:rPr lang="nb-NO" noProof="0" dirty="0"/>
              <a:t>Statistisk styrke er et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44EB2-679B-4991-9EA0-ABBA4157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andomisert: analy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noProof="0" dirty="0"/>
              <a:t>Randomisering: Analyse</a:t>
            </a:r>
          </a:p>
        </p:txBody>
      </p:sp>
      <p:sp>
        <p:nvSpPr>
          <p:cNvPr id="237" name="ANOVA to-gruppe, repeated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5567" indent="-345567" defTabSz="276453">
              <a:spcBef>
                <a:spcPts val="2109"/>
              </a:spcBef>
              <a:defRPr sz="3096"/>
            </a:pPr>
            <a:r>
              <a:rPr lang="nb-NO" noProof="0" dirty="0"/>
              <a:t>ANOVA to-gruppe, repetert</a:t>
            </a:r>
          </a:p>
          <a:p>
            <a:pPr marL="691133" lvl="1" indent="-345567" defTabSz="276453">
              <a:spcBef>
                <a:spcPts val="2109"/>
              </a:spcBef>
              <a:defRPr sz="3096"/>
            </a:pPr>
            <a:r>
              <a:rPr lang="nb-NO" noProof="0" dirty="0"/>
              <a:t>Interaksjon med leseferdigheter på pre-test</a:t>
            </a:r>
          </a:p>
          <a:p>
            <a:pPr marL="345567" indent="-345567" defTabSz="276453">
              <a:spcBef>
                <a:spcPts val="2109"/>
              </a:spcBef>
              <a:defRPr sz="3096"/>
            </a:pPr>
            <a:r>
              <a:rPr lang="nb-NO" noProof="0" dirty="0"/>
              <a:t>Regresjon, f.eks. </a:t>
            </a:r>
          </a:p>
          <a:p>
            <a:pPr marL="691133" lvl="1" indent="-345567" defTabSz="276453">
              <a:spcBef>
                <a:spcPts val="2109"/>
              </a:spcBef>
              <a:defRPr sz="3096"/>
            </a:pPr>
            <a:r>
              <a:rPr lang="nb-NO" noProof="0" dirty="0"/>
              <a:t>Differanseskåre (T2 - T1)</a:t>
            </a:r>
          </a:p>
          <a:p>
            <a:pPr marL="691133" lvl="1" indent="-345567" defTabSz="276453">
              <a:spcBef>
                <a:spcPts val="2109"/>
              </a:spcBef>
              <a:defRPr sz="3096"/>
            </a:pPr>
            <a:r>
              <a:rPr lang="nb-NO" noProof="0" dirty="0"/>
              <a:t>Dummy (1,0) for </a:t>
            </a:r>
            <a:r>
              <a:rPr lang="nb-NO" noProof="0" dirty="0" err="1"/>
              <a:t>treatment</a:t>
            </a:r>
            <a:r>
              <a:rPr lang="nb-NO" noProof="0" dirty="0"/>
              <a:t> </a:t>
            </a:r>
            <a:r>
              <a:rPr lang="nb-NO" noProof="0" dirty="0" err="1"/>
              <a:t>control</a:t>
            </a:r>
            <a:endParaRPr lang="nb-NO" noProof="0" dirty="0"/>
          </a:p>
          <a:p>
            <a:pPr marL="1036699" lvl="2" indent="-345567" defTabSz="276453">
              <a:spcBef>
                <a:spcPts val="2109"/>
              </a:spcBef>
              <a:defRPr sz="3096"/>
            </a:pPr>
            <a:r>
              <a:rPr lang="nb-NO" noProof="0" dirty="0"/>
              <a:t>Interaksjon med pre-test</a:t>
            </a:r>
          </a:p>
          <a:p>
            <a:pPr marL="579499" lvl="1" indent="-345567" defTabSz="276453">
              <a:spcBef>
                <a:spcPts val="2109"/>
              </a:spcBef>
              <a:defRPr sz="3096"/>
            </a:pPr>
            <a:r>
              <a:rPr lang="nb-NO" noProof="0" dirty="0">
                <a:hlinkClick r:id="rId2"/>
              </a:rPr>
              <a:t>https://www.statsimprove.com/en/what-is-the-difference-between-anova-and-regression-and-which-one-to-choose/</a:t>
            </a:r>
            <a:endParaRPr lang="nb-NO" noProof="0" dirty="0"/>
          </a:p>
          <a:p>
            <a:pPr marL="579499" lvl="1" indent="-345567" defTabSz="276453">
              <a:spcBef>
                <a:spcPts val="2109"/>
              </a:spcBef>
              <a:defRPr sz="3096"/>
            </a:pPr>
            <a:endParaRPr lang="nb-NO" noProof="0" dirty="0"/>
          </a:p>
          <a:p>
            <a:pPr marL="691132" lvl="2" indent="0" defTabSz="276453">
              <a:spcBef>
                <a:spcPts val="2109"/>
              </a:spcBef>
              <a:buNone/>
              <a:defRPr sz="3096"/>
            </a:pPr>
            <a:endParaRPr lang="nb-NO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CEDC7-CE01-4561-82D4-DB79A5CD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iff-in-diff"/>
          <p:cNvSpPr txBox="1">
            <a:spLocks noGrp="1"/>
          </p:cNvSpPr>
          <p:nvPr>
            <p:ph type="title"/>
          </p:nvPr>
        </p:nvSpPr>
        <p:spPr>
          <a:xfrm>
            <a:off x="838200" y="573024"/>
            <a:ext cx="11065778" cy="11176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b-NO" noProof="0" dirty="0"/>
              <a:t>Forskjell-i-forskjeller (</a:t>
            </a:r>
            <a:r>
              <a:rPr lang="nb-NO" noProof="0" dirty="0" err="1"/>
              <a:t>Difference</a:t>
            </a:r>
            <a:r>
              <a:rPr lang="nb-NO" noProof="0" dirty="0"/>
              <a:t>-in-</a:t>
            </a:r>
            <a:r>
              <a:rPr lang="nb-NO" noProof="0" dirty="0" err="1"/>
              <a:t>differences</a:t>
            </a:r>
            <a:r>
              <a:rPr lang="nb-NO" noProof="0" dirty="0"/>
              <a:t>, DD)</a:t>
            </a:r>
          </a:p>
        </p:txBody>
      </p:sp>
      <p:sp>
        <p:nvSpPr>
          <p:cNvPr id="240" name="Nasjonale prøver over noen år 8/9 kl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01366" indent="-301366" defTabSz="241093">
              <a:spcBef>
                <a:spcPts val="1898"/>
              </a:spcBef>
              <a:defRPr sz="2700"/>
            </a:pPr>
            <a:r>
              <a:rPr lang="nb-NO" noProof="0" dirty="0"/>
              <a:t>Nasjonale prøver over noen år for 8. og 9. klasse. </a:t>
            </a:r>
          </a:p>
          <a:p>
            <a:pPr marL="602732" lvl="1" indent="-301366" defTabSz="241093">
              <a:spcBef>
                <a:spcPts val="1898"/>
              </a:spcBef>
              <a:defRPr sz="2700"/>
            </a:pPr>
            <a:r>
              <a:rPr lang="nb-NO" noProof="0" dirty="0"/>
              <a:t>for 8. klasse (2020 </a:t>
            </a:r>
            <a:r>
              <a:rPr lang="nb-NO" noProof="0" dirty="0" err="1"/>
              <a:t>treatment</a:t>
            </a:r>
            <a:r>
              <a:rPr lang="nb-NO" noProof="0" dirty="0"/>
              <a:t>) og 9. klasse </a:t>
            </a:r>
            <a:r>
              <a:rPr lang="nb-NO" noProof="0" dirty="0" err="1"/>
              <a:t>kl</a:t>
            </a:r>
            <a:r>
              <a:rPr lang="nb-NO" noProof="0" dirty="0"/>
              <a:t> (2020 </a:t>
            </a:r>
            <a:r>
              <a:rPr lang="nb-NO" noProof="0" dirty="0" err="1"/>
              <a:t>control</a:t>
            </a:r>
            <a:r>
              <a:rPr lang="nb-NO" noProof="0" dirty="0"/>
              <a:t>)</a:t>
            </a:r>
          </a:p>
          <a:p>
            <a:pPr marL="904099" lvl="2" indent="-301366" defTabSz="241093">
              <a:spcBef>
                <a:spcPts val="1898"/>
              </a:spcBef>
              <a:defRPr sz="2700"/>
            </a:pPr>
            <a:r>
              <a:rPr lang="nb-NO" noProof="0" dirty="0"/>
              <a:t>Er forskjellen mellom 8. og 9. klasse prøver i 2020 mindre enn tidligere år?</a:t>
            </a:r>
          </a:p>
          <a:p>
            <a:pPr marL="904099" lvl="2" indent="-301366" defTabSz="241093">
              <a:spcBef>
                <a:spcPts val="1898"/>
              </a:spcBef>
              <a:defRPr sz="2700"/>
            </a:pPr>
            <a:r>
              <a:rPr lang="nb-NO" noProof="0" dirty="0"/>
              <a:t>Er forskjellen mellom de som scorer på de laveste nivåene i 8. og 9. klasse prøver i 2020 mindre enn tidligere år?</a:t>
            </a:r>
          </a:p>
          <a:p>
            <a:pPr marL="301366" indent="-301366" defTabSz="241093">
              <a:spcBef>
                <a:spcPts val="1898"/>
              </a:spcBef>
              <a:defRPr sz="2700"/>
            </a:pPr>
            <a:r>
              <a:rPr lang="nb-NO" noProof="0" dirty="0"/>
              <a:t>Andre ting som kan påvirke 8. klasse men ikke 9. klasse som bryter med antakelsene?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1BCFD-4765-49BF-85BE-AFD64852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32715</TotalTime>
  <Words>2846</Words>
  <Application>Microsoft Office PowerPoint</Application>
  <PresentationFormat>Widescreen</PresentationFormat>
  <Paragraphs>398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Helvetica</vt:lpstr>
      <vt:lpstr>Helvetica Neue</vt:lpstr>
      <vt:lpstr>Times New Roman</vt:lpstr>
      <vt:lpstr>Times Roman</vt:lpstr>
      <vt:lpstr>Office Theme</vt:lpstr>
      <vt:lpstr>Standarder for god forskning</vt:lpstr>
      <vt:lpstr>I dag </vt:lpstr>
      <vt:lpstr>Om valg av design og analyser</vt:lpstr>
      <vt:lpstr>Eksamen 2019</vt:lpstr>
      <vt:lpstr>Spørsmål fra 2020</vt:lpstr>
      <vt:lpstr>Forslag til løsning</vt:lpstr>
      <vt:lpstr>Randomisering</vt:lpstr>
      <vt:lpstr>Randomisering: Analyse</vt:lpstr>
      <vt:lpstr>Forskjell-i-forskjeller (Difference-in-differences, DD)</vt:lpstr>
      <vt:lpstr>Forskjell-i-forskjeller: Analyse</vt:lpstr>
      <vt:lpstr>Husk: Ingen perfekte løsninger</vt:lpstr>
      <vt:lpstr>For eksamen</vt:lpstr>
      <vt:lpstr>For masteroppgaven</vt:lpstr>
      <vt:lpstr>PowerPoint Presentation</vt:lpstr>
      <vt:lpstr>PowerPoint Presentation</vt:lpstr>
      <vt:lpstr>Standards for High-Quality Research and Analysis (RAND)</vt:lpstr>
      <vt:lpstr>God forskning er</vt:lpstr>
      <vt:lpstr>En prosess- anvendelsen av vitenskapelig metode</vt:lpstr>
      <vt:lpstr>God og dårlig forskning</vt:lpstr>
      <vt:lpstr>Egenskaper ved en god forsker</vt:lpstr>
      <vt:lpstr>Egenskaper ved en god forsker</vt:lpstr>
      <vt:lpstr>Forskningsprosessen</vt:lpstr>
      <vt:lpstr>Forskningsprosessen</vt:lpstr>
      <vt:lpstr>Robusthetssjekker</vt:lpstr>
      <vt:lpstr>Faremomenter – «The troubling trio»</vt:lpstr>
      <vt:lpstr>Dette skal dere IKKE gjøre – «P-hacking»</vt:lpstr>
      <vt:lpstr>Rapportering av forskning</vt:lpstr>
      <vt:lpstr>Style and Stuff</vt:lpstr>
      <vt:lpstr>Style and Stuff</vt:lpstr>
      <vt:lpstr>Style and Stuff</vt:lpstr>
      <vt:lpstr>Style and Stuff</vt:lpstr>
      <vt:lpstr>Artikkelbasert master</vt:lpstr>
      <vt:lpstr>PowerPoint Presentation</vt:lpstr>
      <vt:lpstr>The Title</vt:lpstr>
      <vt:lpstr>The Title: The authoritative</vt:lpstr>
      <vt:lpstr>The Title: The playful</vt:lpstr>
      <vt:lpstr>The Title: The descriptive</vt:lpstr>
      <vt:lpstr>The Abstract</vt:lpstr>
      <vt:lpstr>PowerPoint Presentation</vt:lpstr>
      <vt:lpstr>The introduction (the most difficult)</vt:lpstr>
      <vt:lpstr>Questions to be answered:</vt:lpstr>
      <vt:lpstr>PowerPoint Presentation</vt:lpstr>
      <vt:lpstr>Some tweaks to the opening paragraph(s)</vt:lpstr>
      <vt:lpstr>Keep the topic sentence in mind</vt:lpstr>
      <vt:lpstr>The fine art of paragraphs (Ch. 4)</vt:lpstr>
      <vt:lpstr>Methods section</vt:lpstr>
      <vt:lpstr>PowerPoint Presentation</vt:lpstr>
      <vt:lpstr>The results section</vt:lpstr>
      <vt:lpstr>PowerPoint Presentation</vt:lpstr>
      <vt:lpstr>Write the results with style</vt:lpstr>
      <vt:lpstr>Reporting stats (NHST)</vt:lpstr>
      <vt:lpstr>Writing – results in the front </vt:lpstr>
      <vt:lpstr>Figures</vt:lpstr>
      <vt:lpstr>Graphical inferential stats</vt:lpstr>
      <vt:lpstr>PowerPoint Presentation</vt:lpstr>
      <vt:lpstr>The discussion section</vt:lpstr>
      <vt:lpstr>Structure</vt:lpstr>
      <vt:lpstr>Structure (cont’d)</vt:lpstr>
      <vt:lpstr>Alternative placement of the limitations section</vt:lpstr>
      <vt:lpstr>PowerPoint Presentation</vt:lpstr>
      <vt:lpstr>Avoid common mistakes…</vt:lpstr>
      <vt:lpstr>End your paper with a bang, not a whimper</vt:lpstr>
      <vt:lpstr>Update your first-sentence hook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Astrid Marie Jorde Sandsør / NIFU</dc:creator>
  <cp:lastModifiedBy>Astrid Marie Jorde Sandsør / NIFU</cp:lastModifiedBy>
  <cp:revision>156</cp:revision>
  <dcterms:created xsi:type="dcterms:W3CDTF">2020-11-12T10:55:55Z</dcterms:created>
  <dcterms:modified xsi:type="dcterms:W3CDTF">2021-11-02T08:10:06Z</dcterms:modified>
</cp:coreProperties>
</file>